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66" r:id="rId7"/>
    <p:sldId id="267" r:id="rId8"/>
    <p:sldId id="335" r:id="rId9"/>
    <p:sldId id="268" r:id="rId10"/>
    <p:sldId id="275" r:id="rId11"/>
    <p:sldId id="320" r:id="rId12"/>
    <p:sldId id="323" r:id="rId13"/>
    <p:sldId id="321" r:id="rId14"/>
    <p:sldId id="322" r:id="rId15"/>
    <p:sldId id="330" r:id="rId16"/>
    <p:sldId id="269" r:id="rId17"/>
    <p:sldId id="324" r:id="rId18"/>
    <p:sldId id="325" r:id="rId19"/>
    <p:sldId id="326" r:id="rId20"/>
    <p:sldId id="336" r:id="rId21"/>
    <p:sldId id="337" r:id="rId22"/>
    <p:sldId id="328" r:id="rId23"/>
    <p:sldId id="334" r:id="rId24"/>
    <p:sldId id="331" r:id="rId25"/>
    <p:sldId id="327" r:id="rId26"/>
    <p:sldId id="329" r:id="rId27"/>
    <p:sldId id="333" r:id="rId28"/>
    <p:sldId id="257" r:id="rId29"/>
    <p:sldId id="33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B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13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96412-BFF4-469C-92B5-4FE2B86E3A08}" type="doc">
      <dgm:prSet loTypeId="urn:microsoft.com/office/officeart/2005/8/layout/chevron2" loCatId="process" qsTypeId="urn:microsoft.com/office/officeart/2005/8/quickstyle/3d2" qsCatId="3D" csTypeId="urn:microsoft.com/office/officeart/2005/8/colors/accent0_3" csCatId="mainScheme" phldr="1"/>
      <dgm:spPr/>
      <dgm:t>
        <a:bodyPr/>
        <a:lstStyle/>
        <a:p>
          <a:endParaRPr lang="en-US"/>
        </a:p>
      </dgm:t>
    </dgm:pt>
    <dgm:pt modelId="{877DEBB3-641D-4BCC-A234-A9344E95C04F}">
      <dgm:prSet phldrT="[Text]"/>
      <dgm:spPr/>
      <dgm:t>
        <a:bodyPr/>
        <a:lstStyle/>
        <a:p>
          <a:r>
            <a:rPr lang="en-US" dirty="0"/>
            <a:t>1900</a:t>
          </a:r>
        </a:p>
      </dgm:t>
    </dgm:pt>
    <dgm:pt modelId="{C617E8DA-B94D-46D7-B101-9185130A2744}" type="parTrans" cxnId="{0744D22E-D340-468B-852D-63BCF37A88F9}">
      <dgm:prSet/>
      <dgm:spPr/>
      <dgm:t>
        <a:bodyPr/>
        <a:lstStyle/>
        <a:p>
          <a:endParaRPr lang="en-US"/>
        </a:p>
      </dgm:t>
    </dgm:pt>
    <dgm:pt modelId="{AC67C255-6CB8-43E7-973D-1C61DFBD5C3E}" type="sibTrans" cxnId="{0744D22E-D340-468B-852D-63BCF37A88F9}">
      <dgm:prSet/>
      <dgm:spPr/>
      <dgm:t>
        <a:bodyPr/>
        <a:lstStyle/>
        <a:p>
          <a:endParaRPr lang="en-US"/>
        </a:p>
      </dgm:t>
    </dgm:pt>
    <dgm:pt modelId="{8A1F7702-BF47-4A57-B091-F49BCF35E117}">
      <dgm:prSet phldrT="[Text]"/>
      <dgm:spPr/>
      <dgm:t>
        <a:bodyPr/>
        <a:lstStyle/>
        <a:p>
          <a:r>
            <a:rPr lang="en-US" dirty="0"/>
            <a:t>Max Planck introduced the concept of quantization of energy to explain the phenomenon of Black body radiation.</a:t>
          </a:r>
        </a:p>
      </dgm:t>
    </dgm:pt>
    <dgm:pt modelId="{FE220A7D-D5F0-404E-A637-A2ADDDDB62D3}" type="parTrans" cxnId="{6A30FD39-09C9-4C2F-BF64-1DA6E31F25A6}">
      <dgm:prSet/>
      <dgm:spPr/>
      <dgm:t>
        <a:bodyPr/>
        <a:lstStyle/>
        <a:p>
          <a:endParaRPr lang="en-US"/>
        </a:p>
      </dgm:t>
    </dgm:pt>
    <dgm:pt modelId="{B86B36F3-19AB-4D76-A87F-16720AD36CAC}" type="sibTrans" cxnId="{6A30FD39-09C9-4C2F-BF64-1DA6E31F25A6}">
      <dgm:prSet/>
      <dgm:spPr/>
      <dgm:t>
        <a:bodyPr/>
        <a:lstStyle/>
        <a:p>
          <a:endParaRPr lang="en-US"/>
        </a:p>
      </dgm:t>
    </dgm:pt>
    <dgm:pt modelId="{6383438B-D088-4856-8BD7-1F86B59E497F}">
      <dgm:prSet phldrT="[Text]"/>
      <dgm:spPr/>
      <dgm:t>
        <a:bodyPr/>
        <a:lstStyle/>
        <a:p>
          <a:r>
            <a:rPr lang="en-US" dirty="0"/>
            <a:t>1905</a:t>
          </a:r>
        </a:p>
      </dgm:t>
    </dgm:pt>
    <dgm:pt modelId="{1D14267C-C6EB-4531-B099-AFC9E0E97407}" type="parTrans" cxnId="{B07CA593-C17E-4497-A776-E1172E398EFE}">
      <dgm:prSet/>
      <dgm:spPr/>
      <dgm:t>
        <a:bodyPr/>
        <a:lstStyle/>
        <a:p>
          <a:endParaRPr lang="en-US"/>
        </a:p>
      </dgm:t>
    </dgm:pt>
    <dgm:pt modelId="{B7D42BD2-55C2-4A1D-9F3B-5A27A935D148}" type="sibTrans" cxnId="{B07CA593-C17E-4497-A776-E1172E398EFE}">
      <dgm:prSet/>
      <dgm:spPr/>
      <dgm:t>
        <a:bodyPr/>
        <a:lstStyle/>
        <a:p>
          <a:endParaRPr lang="en-US"/>
        </a:p>
      </dgm:t>
    </dgm:pt>
    <dgm:pt modelId="{4B98FC94-D923-4E4E-8A3A-CDA5CB55E4DF}">
      <dgm:prSet phldrT="[Text]"/>
      <dgm:spPr/>
      <dgm:t>
        <a:bodyPr/>
        <a:lstStyle/>
        <a:p>
          <a:r>
            <a:rPr lang="en-US" dirty="0"/>
            <a:t>Einstein postulated that light is made up of discrete bits of energy called photons or quanta of energy.</a:t>
          </a:r>
        </a:p>
      </dgm:t>
    </dgm:pt>
    <dgm:pt modelId="{2A53CC35-433E-4504-88DB-B558E52FACE9}" type="parTrans" cxnId="{DCFDEB10-3825-499A-8DC0-0741422DC6CB}">
      <dgm:prSet/>
      <dgm:spPr/>
      <dgm:t>
        <a:bodyPr/>
        <a:lstStyle/>
        <a:p>
          <a:endParaRPr lang="en-US"/>
        </a:p>
      </dgm:t>
    </dgm:pt>
    <dgm:pt modelId="{B074E78A-C6BE-4308-8A4E-70E54854C36C}" type="sibTrans" cxnId="{DCFDEB10-3825-499A-8DC0-0741422DC6CB}">
      <dgm:prSet/>
      <dgm:spPr/>
      <dgm:t>
        <a:bodyPr/>
        <a:lstStyle/>
        <a:p>
          <a:endParaRPr lang="en-US"/>
        </a:p>
      </dgm:t>
    </dgm:pt>
    <dgm:pt modelId="{85835461-4B88-4899-8FFE-F586AA0E7AC8}">
      <dgm:prSet phldrT="[Text]"/>
      <dgm:spPr/>
      <dgm:t>
        <a:bodyPr/>
        <a:lstStyle/>
        <a:p>
          <a:r>
            <a:rPr lang="en-US" dirty="0"/>
            <a:t>1923</a:t>
          </a:r>
        </a:p>
      </dgm:t>
    </dgm:pt>
    <dgm:pt modelId="{4407AC8E-C234-45F3-853E-41852AE3ECD2}" type="parTrans" cxnId="{46F7F390-C420-4205-9702-50925E71ABF6}">
      <dgm:prSet/>
      <dgm:spPr/>
      <dgm:t>
        <a:bodyPr/>
        <a:lstStyle/>
        <a:p>
          <a:endParaRPr lang="en-US"/>
        </a:p>
      </dgm:t>
    </dgm:pt>
    <dgm:pt modelId="{7DB60C33-66BA-4ECF-956A-7A555E5FE3CE}" type="sibTrans" cxnId="{46F7F390-C420-4205-9702-50925E71ABF6}">
      <dgm:prSet/>
      <dgm:spPr/>
      <dgm:t>
        <a:bodyPr/>
        <a:lstStyle/>
        <a:p>
          <a:endParaRPr lang="en-US"/>
        </a:p>
      </dgm:t>
    </dgm:pt>
    <dgm:pt modelId="{13CC7A9D-B338-4562-BA7B-E4C0559558AC}">
      <dgm:prSet phldrT="[Text]"/>
      <dgm:spPr/>
      <dgm:t>
        <a:bodyPr/>
        <a:lstStyle/>
        <a:p>
          <a:r>
            <a:rPr lang="en-US" dirty="0"/>
            <a:t>De-Broglie postulated that radiation exhibits both wave like and particle like properties.</a:t>
          </a:r>
        </a:p>
      </dgm:t>
    </dgm:pt>
    <dgm:pt modelId="{4BCEED73-4370-49A0-A766-E54FB8BF4529}" type="parTrans" cxnId="{C785E05C-1ECD-46AF-A1E9-C8B4A4B2E414}">
      <dgm:prSet/>
      <dgm:spPr/>
      <dgm:t>
        <a:bodyPr/>
        <a:lstStyle/>
        <a:p>
          <a:endParaRPr lang="en-US"/>
        </a:p>
      </dgm:t>
    </dgm:pt>
    <dgm:pt modelId="{8713B6A6-D1FA-47F6-9996-5F22EF94D162}" type="sibTrans" cxnId="{C785E05C-1ECD-46AF-A1E9-C8B4A4B2E414}">
      <dgm:prSet/>
      <dgm:spPr/>
      <dgm:t>
        <a:bodyPr/>
        <a:lstStyle/>
        <a:p>
          <a:endParaRPr lang="en-US"/>
        </a:p>
      </dgm:t>
    </dgm:pt>
    <mc:AlternateContent xmlns:mc="http://schemas.openxmlformats.org/markup-compatibility/2006" xmlns:a14="http://schemas.microsoft.com/office/drawing/2010/main">
      <mc:Choice Requires="a14">
        <dgm:pt modelId="{C64149D3-5DB0-41D5-BB48-DFEE9DCCA2FC}">
          <dgm:prSet phldrT="[Text]"/>
          <dgm:spPr/>
          <dgm:t>
            <a:bodyPr/>
            <a:lstStyle/>
            <a:p>
              <a:r>
                <a:rPr lang="en-US" dirty="0"/>
                <a:t>E = h</a:t>
              </a:r>
              <a14:m>
                <m:oMath xmlns:m="http://schemas.openxmlformats.org/officeDocument/2006/math">
                  <m:r>
                    <a:rPr lang="en-US" i="1" smtClean="0">
                      <a:latin typeface="Cambria Math" panose="02040503050406030204" pitchFamily="18" charset="0"/>
                      <a:ea typeface="Cambria Math" panose="02040503050406030204" pitchFamily="18" charset="0"/>
                    </a:rPr>
                    <m:t>𝜗</m:t>
                  </m:r>
                </m:oMath>
              </a14:m>
              <a:endParaRPr lang="en-US" dirty="0"/>
            </a:p>
          </dgm:t>
        </dgm:pt>
      </mc:Choice>
      <mc:Fallback xmlns="">
        <dgm:pt modelId="{C64149D3-5DB0-41D5-BB48-DFEE9DCCA2FC}">
          <dgm:prSet phldrT="[Text]"/>
          <dgm:spPr/>
          <dgm:t>
            <a:bodyPr/>
            <a:lstStyle/>
            <a:p>
              <a:r>
                <a:rPr lang="en-US" dirty="0"/>
                <a:t>E = h</a:t>
              </a:r>
              <a:r>
                <a:rPr lang="en-US" i="0">
                  <a:latin typeface="Cambria Math" panose="02040503050406030204" pitchFamily="18" charset="0"/>
                  <a:ea typeface="Cambria Math" panose="02040503050406030204" pitchFamily="18" charset="0"/>
                </a:rPr>
                <a:t>𝜗</a:t>
              </a:r>
              <a:endParaRPr lang="en-US" dirty="0"/>
            </a:p>
          </dgm:t>
        </dgm:pt>
      </mc:Fallback>
    </mc:AlternateContent>
    <dgm:pt modelId="{CA0DBAA1-54FB-4716-B5E8-BC3D5F510836}" type="sibTrans" cxnId="{3A0925BB-4CC0-4A6E-A55E-A6512AD0C20B}">
      <dgm:prSet/>
      <dgm:spPr/>
      <dgm:t>
        <a:bodyPr/>
        <a:lstStyle/>
        <a:p>
          <a:endParaRPr lang="en-US"/>
        </a:p>
      </dgm:t>
    </dgm:pt>
    <dgm:pt modelId="{E1DFF163-B7CE-4675-9405-50DE8C23FE6F}" type="parTrans" cxnId="{3A0925BB-4CC0-4A6E-A55E-A6512AD0C20B}">
      <dgm:prSet/>
      <dgm:spPr/>
      <dgm:t>
        <a:bodyPr/>
        <a:lstStyle/>
        <a:p>
          <a:endParaRPr lang="en-US"/>
        </a:p>
      </dgm:t>
    </dgm:pt>
    <dgm:pt modelId="{72365AC2-8D68-4851-B8F0-CF6FAAAF734C}">
      <dgm:prSet phldrT="[Text]"/>
      <dgm:spPr/>
      <dgm:t>
        <a:bodyPr/>
        <a:lstStyle/>
        <a:p>
          <a:r>
            <a:rPr lang="en-US" dirty="0"/>
            <a:t>Proven by Davisson and </a:t>
          </a:r>
          <a:r>
            <a:rPr lang="en-US" dirty="0" err="1"/>
            <a:t>Germer</a:t>
          </a:r>
          <a:r>
            <a:rPr lang="en-US" dirty="0"/>
            <a:t> experimentally in 1927.</a:t>
          </a:r>
        </a:p>
      </dgm:t>
    </dgm:pt>
    <dgm:pt modelId="{454FDCE6-E6EA-445C-B4BE-E9E7295ACC83}" type="parTrans" cxnId="{FFF54D3E-08D6-4334-9885-90DA475803D9}">
      <dgm:prSet/>
      <dgm:spPr/>
      <dgm:t>
        <a:bodyPr/>
        <a:lstStyle/>
        <a:p>
          <a:endParaRPr lang="en-US"/>
        </a:p>
      </dgm:t>
    </dgm:pt>
    <dgm:pt modelId="{6D2330D7-F8AB-4941-9AA4-60CB3EAC97C8}" type="sibTrans" cxnId="{FFF54D3E-08D6-4334-9885-90DA475803D9}">
      <dgm:prSet/>
      <dgm:spPr/>
      <dgm:t>
        <a:bodyPr/>
        <a:lstStyle/>
        <a:p>
          <a:endParaRPr lang="en-US"/>
        </a:p>
      </dgm:t>
    </dgm:pt>
    <dgm:pt modelId="{5B7B88E9-7807-4287-BE4A-4D23C5A3E7BD}" type="pres">
      <dgm:prSet presAssocID="{3F796412-BFF4-469C-92B5-4FE2B86E3A08}" presName="linearFlow" presStyleCnt="0">
        <dgm:presLayoutVars>
          <dgm:dir/>
          <dgm:animLvl val="lvl"/>
          <dgm:resizeHandles val="exact"/>
        </dgm:presLayoutVars>
      </dgm:prSet>
      <dgm:spPr/>
    </dgm:pt>
    <dgm:pt modelId="{DB183FD8-24D0-4706-AB3F-9AA31C8FC002}" type="pres">
      <dgm:prSet presAssocID="{877DEBB3-641D-4BCC-A234-A9344E95C04F}" presName="composite" presStyleCnt="0"/>
      <dgm:spPr/>
    </dgm:pt>
    <dgm:pt modelId="{BF3CAC9F-A766-4534-B807-99DADB81EB8A}" type="pres">
      <dgm:prSet presAssocID="{877DEBB3-641D-4BCC-A234-A9344E95C04F}" presName="parentText" presStyleLbl="alignNode1" presStyleIdx="0" presStyleCnt="3">
        <dgm:presLayoutVars>
          <dgm:chMax val="1"/>
          <dgm:bulletEnabled val="1"/>
        </dgm:presLayoutVars>
      </dgm:prSet>
      <dgm:spPr/>
    </dgm:pt>
    <dgm:pt modelId="{1E135866-3381-4E36-B0DA-A2E7047B2F64}" type="pres">
      <dgm:prSet presAssocID="{877DEBB3-641D-4BCC-A234-A9344E95C04F}" presName="descendantText" presStyleLbl="alignAcc1" presStyleIdx="0" presStyleCnt="3">
        <dgm:presLayoutVars>
          <dgm:bulletEnabled val="1"/>
        </dgm:presLayoutVars>
      </dgm:prSet>
      <dgm:spPr/>
    </dgm:pt>
    <dgm:pt modelId="{868DD666-E239-42DA-BDD1-60971F942BC9}" type="pres">
      <dgm:prSet presAssocID="{AC67C255-6CB8-43E7-973D-1C61DFBD5C3E}" presName="sp" presStyleCnt="0"/>
      <dgm:spPr/>
    </dgm:pt>
    <dgm:pt modelId="{1FA21BCC-4957-484C-8F7A-0E3D95F9C3F8}" type="pres">
      <dgm:prSet presAssocID="{6383438B-D088-4856-8BD7-1F86B59E497F}" presName="composite" presStyleCnt="0"/>
      <dgm:spPr/>
    </dgm:pt>
    <dgm:pt modelId="{176F9757-52AA-40F9-8D8F-32A3E00030D5}" type="pres">
      <dgm:prSet presAssocID="{6383438B-D088-4856-8BD7-1F86B59E497F}" presName="parentText" presStyleLbl="alignNode1" presStyleIdx="1" presStyleCnt="3">
        <dgm:presLayoutVars>
          <dgm:chMax val="1"/>
          <dgm:bulletEnabled val="1"/>
        </dgm:presLayoutVars>
      </dgm:prSet>
      <dgm:spPr/>
    </dgm:pt>
    <dgm:pt modelId="{AB165CC4-2D14-4C9D-97E0-A2DC49F0E572}" type="pres">
      <dgm:prSet presAssocID="{6383438B-D088-4856-8BD7-1F86B59E497F}" presName="descendantText" presStyleLbl="alignAcc1" presStyleIdx="1" presStyleCnt="3" custLinFactNeighborY="-2617">
        <dgm:presLayoutVars>
          <dgm:bulletEnabled val="1"/>
        </dgm:presLayoutVars>
      </dgm:prSet>
      <dgm:spPr/>
    </dgm:pt>
    <dgm:pt modelId="{6BCDE253-6CD1-4FCE-92F4-4A3E56B5FCF3}" type="pres">
      <dgm:prSet presAssocID="{B7D42BD2-55C2-4A1D-9F3B-5A27A935D148}" presName="sp" presStyleCnt="0"/>
      <dgm:spPr/>
    </dgm:pt>
    <dgm:pt modelId="{07545114-B1F4-4E74-9F8A-E500107A52F2}" type="pres">
      <dgm:prSet presAssocID="{85835461-4B88-4899-8FFE-F586AA0E7AC8}" presName="composite" presStyleCnt="0"/>
      <dgm:spPr/>
    </dgm:pt>
    <dgm:pt modelId="{7BB5CBC2-5269-4BA3-99ED-4C09FC0DCC26}" type="pres">
      <dgm:prSet presAssocID="{85835461-4B88-4899-8FFE-F586AA0E7AC8}" presName="parentText" presStyleLbl="alignNode1" presStyleIdx="2" presStyleCnt="3">
        <dgm:presLayoutVars>
          <dgm:chMax val="1"/>
          <dgm:bulletEnabled val="1"/>
        </dgm:presLayoutVars>
      </dgm:prSet>
      <dgm:spPr/>
    </dgm:pt>
    <dgm:pt modelId="{92F99245-C9E7-40B4-B266-2C746FDA8C72}" type="pres">
      <dgm:prSet presAssocID="{85835461-4B88-4899-8FFE-F586AA0E7AC8}" presName="descendantText" presStyleLbl="alignAcc1" presStyleIdx="2" presStyleCnt="3">
        <dgm:presLayoutVars>
          <dgm:bulletEnabled val="1"/>
        </dgm:presLayoutVars>
      </dgm:prSet>
      <dgm:spPr/>
    </dgm:pt>
  </dgm:ptLst>
  <dgm:cxnLst>
    <dgm:cxn modelId="{DCFDEB10-3825-499A-8DC0-0741422DC6CB}" srcId="{6383438B-D088-4856-8BD7-1F86B59E497F}" destId="{4B98FC94-D923-4E4E-8A3A-CDA5CB55E4DF}" srcOrd="0" destOrd="0" parTransId="{2A53CC35-433E-4504-88DB-B558E52FACE9}" sibTransId="{B074E78A-C6BE-4308-8A4E-70E54854C36C}"/>
    <dgm:cxn modelId="{DB92D719-7D63-4371-895A-D5ACE278A60D}" type="presOf" srcId="{C64149D3-5DB0-41D5-BB48-DFEE9DCCA2FC}" destId="{1E135866-3381-4E36-B0DA-A2E7047B2F64}" srcOrd="0" destOrd="1" presId="urn:microsoft.com/office/officeart/2005/8/layout/chevron2"/>
    <dgm:cxn modelId="{49A88822-3B61-49E6-BD42-245A525C9CBC}" type="presOf" srcId="{72365AC2-8D68-4851-B8F0-CF6FAAAF734C}" destId="{92F99245-C9E7-40B4-B266-2C746FDA8C72}" srcOrd="0" destOrd="1" presId="urn:microsoft.com/office/officeart/2005/8/layout/chevron2"/>
    <dgm:cxn modelId="{0744D22E-D340-468B-852D-63BCF37A88F9}" srcId="{3F796412-BFF4-469C-92B5-4FE2B86E3A08}" destId="{877DEBB3-641D-4BCC-A234-A9344E95C04F}" srcOrd="0" destOrd="0" parTransId="{C617E8DA-B94D-46D7-B101-9185130A2744}" sibTransId="{AC67C255-6CB8-43E7-973D-1C61DFBD5C3E}"/>
    <dgm:cxn modelId="{A48B0B30-9551-40DF-9FCE-2054568D3C3E}" type="presOf" srcId="{85835461-4B88-4899-8FFE-F586AA0E7AC8}" destId="{7BB5CBC2-5269-4BA3-99ED-4C09FC0DCC26}" srcOrd="0" destOrd="0" presId="urn:microsoft.com/office/officeart/2005/8/layout/chevron2"/>
    <dgm:cxn modelId="{6A30FD39-09C9-4C2F-BF64-1DA6E31F25A6}" srcId="{877DEBB3-641D-4BCC-A234-A9344E95C04F}" destId="{8A1F7702-BF47-4A57-B091-F49BCF35E117}" srcOrd="0" destOrd="0" parTransId="{FE220A7D-D5F0-404E-A637-A2ADDDDB62D3}" sibTransId="{B86B36F3-19AB-4D76-A87F-16720AD36CAC}"/>
    <dgm:cxn modelId="{FFF54D3E-08D6-4334-9885-90DA475803D9}" srcId="{85835461-4B88-4899-8FFE-F586AA0E7AC8}" destId="{72365AC2-8D68-4851-B8F0-CF6FAAAF734C}" srcOrd="1" destOrd="0" parTransId="{454FDCE6-E6EA-445C-B4BE-E9E7295ACC83}" sibTransId="{6D2330D7-F8AB-4941-9AA4-60CB3EAC97C8}"/>
    <dgm:cxn modelId="{C785E05C-1ECD-46AF-A1E9-C8B4A4B2E414}" srcId="{85835461-4B88-4899-8FFE-F586AA0E7AC8}" destId="{13CC7A9D-B338-4562-BA7B-E4C0559558AC}" srcOrd="0" destOrd="0" parTransId="{4BCEED73-4370-49A0-A766-E54FB8BF4529}" sibTransId="{8713B6A6-D1FA-47F6-9996-5F22EF94D162}"/>
    <dgm:cxn modelId="{DFEC126D-2069-4CEB-A4E8-B7D70F6B3FA9}" type="presOf" srcId="{8A1F7702-BF47-4A57-B091-F49BCF35E117}" destId="{1E135866-3381-4E36-B0DA-A2E7047B2F64}" srcOrd="0" destOrd="0" presId="urn:microsoft.com/office/officeart/2005/8/layout/chevron2"/>
    <dgm:cxn modelId="{C5C0F54E-601D-45CD-B4D5-FC343BEA8387}" type="presOf" srcId="{877DEBB3-641D-4BCC-A234-A9344E95C04F}" destId="{BF3CAC9F-A766-4534-B807-99DADB81EB8A}" srcOrd="0" destOrd="0" presId="urn:microsoft.com/office/officeart/2005/8/layout/chevron2"/>
    <dgm:cxn modelId="{58371A8B-A586-4965-938D-84DAE1283B11}" type="presOf" srcId="{3F796412-BFF4-469C-92B5-4FE2B86E3A08}" destId="{5B7B88E9-7807-4287-BE4A-4D23C5A3E7BD}" srcOrd="0" destOrd="0" presId="urn:microsoft.com/office/officeart/2005/8/layout/chevron2"/>
    <dgm:cxn modelId="{E947E28B-4A5E-4CE8-9631-963083294F97}" type="presOf" srcId="{13CC7A9D-B338-4562-BA7B-E4C0559558AC}" destId="{92F99245-C9E7-40B4-B266-2C746FDA8C72}" srcOrd="0" destOrd="0" presId="urn:microsoft.com/office/officeart/2005/8/layout/chevron2"/>
    <dgm:cxn modelId="{46F7F390-C420-4205-9702-50925E71ABF6}" srcId="{3F796412-BFF4-469C-92B5-4FE2B86E3A08}" destId="{85835461-4B88-4899-8FFE-F586AA0E7AC8}" srcOrd="2" destOrd="0" parTransId="{4407AC8E-C234-45F3-853E-41852AE3ECD2}" sibTransId="{7DB60C33-66BA-4ECF-956A-7A555E5FE3CE}"/>
    <dgm:cxn modelId="{B07CA593-C17E-4497-A776-E1172E398EFE}" srcId="{3F796412-BFF4-469C-92B5-4FE2B86E3A08}" destId="{6383438B-D088-4856-8BD7-1F86B59E497F}" srcOrd="1" destOrd="0" parTransId="{1D14267C-C6EB-4531-B099-AFC9E0E97407}" sibTransId="{B7D42BD2-55C2-4A1D-9F3B-5A27A935D148}"/>
    <dgm:cxn modelId="{3A0925BB-4CC0-4A6E-A55E-A6512AD0C20B}" srcId="{877DEBB3-641D-4BCC-A234-A9344E95C04F}" destId="{C64149D3-5DB0-41D5-BB48-DFEE9DCCA2FC}" srcOrd="1" destOrd="0" parTransId="{E1DFF163-B7CE-4675-9405-50DE8C23FE6F}" sibTransId="{CA0DBAA1-54FB-4716-B5E8-BC3D5F510836}"/>
    <dgm:cxn modelId="{7FD200D1-4FEB-4546-B5A4-7CF0DCC36245}" type="presOf" srcId="{6383438B-D088-4856-8BD7-1F86B59E497F}" destId="{176F9757-52AA-40F9-8D8F-32A3E00030D5}" srcOrd="0" destOrd="0" presId="urn:microsoft.com/office/officeart/2005/8/layout/chevron2"/>
    <dgm:cxn modelId="{16A117F0-E250-4361-AB94-61EB1136F6F5}" type="presOf" srcId="{4B98FC94-D923-4E4E-8A3A-CDA5CB55E4DF}" destId="{AB165CC4-2D14-4C9D-97E0-A2DC49F0E572}" srcOrd="0" destOrd="0" presId="urn:microsoft.com/office/officeart/2005/8/layout/chevron2"/>
    <dgm:cxn modelId="{5AE5ADEB-5B40-418D-95B0-7E5E5781FCF9}" type="presParOf" srcId="{5B7B88E9-7807-4287-BE4A-4D23C5A3E7BD}" destId="{DB183FD8-24D0-4706-AB3F-9AA31C8FC002}" srcOrd="0" destOrd="0" presId="urn:microsoft.com/office/officeart/2005/8/layout/chevron2"/>
    <dgm:cxn modelId="{A29FED44-048E-494C-9262-B2A942E24EBD}" type="presParOf" srcId="{DB183FD8-24D0-4706-AB3F-9AA31C8FC002}" destId="{BF3CAC9F-A766-4534-B807-99DADB81EB8A}" srcOrd="0" destOrd="0" presId="urn:microsoft.com/office/officeart/2005/8/layout/chevron2"/>
    <dgm:cxn modelId="{FB950266-CB78-4AD9-8062-677E850834B0}" type="presParOf" srcId="{DB183FD8-24D0-4706-AB3F-9AA31C8FC002}" destId="{1E135866-3381-4E36-B0DA-A2E7047B2F64}" srcOrd="1" destOrd="0" presId="urn:microsoft.com/office/officeart/2005/8/layout/chevron2"/>
    <dgm:cxn modelId="{A82A6454-40E7-4376-B5FE-EDC9A7F84221}" type="presParOf" srcId="{5B7B88E9-7807-4287-BE4A-4D23C5A3E7BD}" destId="{868DD666-E239-42DA-BDD1-60971F942BC9}" srcOrd="1" destOrd="0" presId="urn:microsoft.com/office/officeart/2005/8/layout/chevron2"/>
    <dgm:cxn modelId="{34A5DDB7-013C-422B-8C84-ACFBBA7954CD}" type="presParOf" srcId="{5B7B88E9-7807-4287-BE4A-4D23C5A3E7BD}" destId="{1FA21BCC-4957-484C-8F7A-0E3D95F9C3F8}" srcOrd="2" destOrd="0" presId="urn:microsoft.com/office/officeart/2005/8/layout/chevron2"/>
    <dgm:cxn modelId="{B6CF9A72-3E42-42B6-8084-45E8432E6160}" type="presParOf" srcId="{1FA21BCC-4957-484C-8F7A-0E3D95F9C3F8}" destId="{176F9757-52AA-40F9-8D8F-32A3E00030D5}" srcOrd="0" destOrd="0" presId="urn:microsoft.com/office/officeart/2005/8/layout/chevron2"/>
    <dgm:cxn modelId="{4576D0C0-1EBD-4525-95E5-256148BA5059}" type="presParOf" srcId="{1FA21BCC-4957-484C-8F7A-0E3D95F9C3F8}" destId="{AB165CC4-2D14-4C9D-97E0-A2DC49F0E572}" srcOrd="1" destOrd="0" presId="urn:microsoft.com/office/officeart/2005/8/layout/chevron2"/>
    <dgm:cxn modelId="{DD43B0DF-0CF8-4201-AB90-8F9343EA2B3A}" type="presParOf" srcId="{5B7B88E9-7807-4287-BE4A-4D23C5A3E7BD}" destId="{6BCDE253-6CD1-4FCE-92F4-4A3E56B5FCF3}" srcOrd="3" destOrd="0" presId="urn:microsoft.com/office/officeart/2005/8/layout/chevron2"/>
    <dgm:cxn modelId="{180AAF41-B315-4A97-BBB6-EFFF682E29B8}" type="presParOf" srcId="{5B7B88E9-7807-4287-BE4A-4D23C5A3E7BD}" destId="{07545114-B1F4-4E74-9F8A-E500107A52F2}" srcOrd="4" destOrd="0" presId="urn:microsoft.com/office/officeart/2005/8/layout/chevron2"/>
    <dgm:cxn modelId="{FFDBA743-64B1-4AEC-B7A7-DDDEC8F740E9}" type="presParOf" srcId="{07545114-B1F4-4E74-9F8A-E500107A52F2}" destId="{7BB5CBC2-5269-4BA3-99ED-4C09FC0DCC26}" srcOrd="0" destOrd="0" presId="urn:microsoft.com/office/officeart/2005/8/layout/chevron2"/>
    <dgm:cxn modelId="{35082F8A-C6BC-4973-A89F-9B9CB3C4D7E0}" type="presParOf" srcId="{07545114-B1F4-4E74-9F8A-E500107A52F2}" destId="{92F99245-C9E7-40B4-B266-2C746FDA8C7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796412-BFF4-469C-92B5-4FE2B86E3A08}" type="doc">
      <dgm:prSet loTypeId="urn:microsoft.com/office/officeart/2005/8/layout/chevron2" loCatId="process" qsTypeId="urn:microsoft.com/office/officeart/2005/8/quickstyle/3d2" qsCatId="3D" csTypeId="urn:microsoft.com/office/officeart/2005/8/colors/accent0_3" csCatId="mainScheme" phldr="1"/>
      <dgm:spPr/>
      <dgm:t>
        <a:bodyPr/>
        <a:lstStyle/>
        <a:p>
          <a:endParaRPr lang="en-US"/>
        </a:p>
      </dgm:t>
    </dgm:pt>
    <dgm:pt modelId="{877DEBB3-641D-4BCC-A234-A9344E95C04F}">
      <dgm:prSet phldrT="[Text]"/>
      <dgm:spPr/>
      <dgm:t>
        <a:bodyPr/>
        <a:lstStyle/>
        <a:p>
          <a:r>
            <a:rPr lang="en-US" dirty="0"/>
            <a:t>1900</a:t>
          </a:r>
        </a:p>
      </dgm:t>
    </dgm:pt>
    <dgm:pt modelId="{C617E8DA-B94D-46D7-B101-9185130A2744}" type="parTrans" cxnId="{0744D22E-D340-468B-852D-63BCF37A88F9}">
      <dgm:prSet/>
      <dgm:spPr/>
      <dgm:t>
        <a:bodyPr/>
        <a:lstStyle/>
        <a:p>
          <a:endParaRPr lang="en-US"/>
        </a:p>
      </dgm:t>
    </dgm:pt>
    <dgm:pt modelId="{AC67C255-6CB8-43E7-973D-1C61DFBD5C3E}" type="sibTrans" cxnId="{0744D22E-D340-468B-852D-63BCF37A88F9}">
      <dgm:prSet/>
      <dgm:spPr/>
      <dgm:t>
        <a:bodyPr/>
        <a:lstStyle/>
        <a:p>
          <a:endParaRPr lang="en-US"/>
        </a:p>
      </dgm:t>
    </dgm:pt>
    <dgm:pt modelId="{8A1F7702-BF47-4A57-B091-F49BCF35E117}">
      <dgm:prSet phldrT="[Text]"/>
      <dgm:spPr>
        <a:blipFill>
          <a:blip xmlns:r="http://schemas.openxmlformats.org/officeDocument/2006/relationships" r:embed="rId1"/>
          <a:stretch>
            <a:fillRect t="-1626" b="-7317"/>
          </a:stretch>
        </a:blipFill>
      </dgm:spPr>
      <dgm:t>
        <a:bodyPr/>
        <a:lstStyle/>
        <a:p>
          <a:r>
            <a:rPr lang="en-US">
              <a:noFill/>
            </a:rPr>
            <a:t> </a:t>
          </a:r>
        </a:p>
      </dgm:t>
    </dgm:pt>
    <dgm:pt modelId="{FE220A7D-D5F0-404E-A637-A2ADDDDB62D3}" type="parTrans" cxnId="{6A30FD39-09C9-4C2F-BF64-1DA6E31F25A6}">
      <dgm:prSet/>
      <dgm:spPr/>
      <dgm:t>
        <a:bodyPr/>
        <a:lstStyle/>
        <a:p>
          <a:endParaRPr lang="en-US"/>
        </a:p>
      </dgm:t>
    </dgm:pt>
    <dgm:pt modelId="{B86B36F3-19AB-4D76-A87F-16720AD36CAC}" type="sibTrans" cxnId="{6A30FD39-09C9-4C2F-BF64-1DA6E31F25A6}">
      <dgm:prSet/>
      <dgm:spPr/>
      <dgm:t>
        <a:bodyPr/>
        <a:lstStyle/>
        <a:p>
          <a:endParaRPr lang="en-US"/>
        </a:p>
      </dgm:t>
    </dgm:pt>
    <dgm:pt modelId="{6383438B-D088-4856-8BD7-1F86B59E497F}">
      <dgm:prSet phldrT="[Text]"/>
      <dgm:spPr/>
      <dgm:t>
        <a:bodyPr/>
        <a:lstStyle/>
        <a:p>
          <a:r>
            <a:rPr lang="en-US" dirty="0"/>
            <a:t>1905</a:t>
          </a:r>
        </a:p>
      </dgm:t>
    </dgm:pt>
    <dgm:pt modelId="{1D14267C-C6EB-4531-B099-AFC9E0E97407}" type="parTrans" cxnId="{B07CA593-C17E-4497-A776-E1172E398EFE}">
      <dgm:prSet/>
      <dgm:spPr/>
      <dgm:t>
        <a:bodyPr/>
        <a:lstStyle/>
        <a:p>
          <a:endParaRPr lang="en-US"/>
        </a:p>
      </dgm:t>
    </dgm:pt>
    <dgm:pt modelId="{B7D42BD2-55C2-4A1D-9F3B-5A27A935D148}" type="sibTrans" cxnId="{B07CA593-C17E-4497-A776-E1172E398EFE}">
      <dgm:prSet/>
      <dgm:spPr/>
      <dgm:t>
        <a:bodyPr/>
        <a:lstStyle/>
        <a:p>
          <a:endParaRPr lang="en-US"/>
        </a:p>
      </dgm:t>
    </dgm:pt>
    <dgm:pt modelId="{4B98FC94-D923-4E4E-8A3A-CDA5CB55E4DF}">
      <dgm:prSet phldrT="[Text]"/>
      <dgm:spPr/>
      <dgm:t>
        <a:bodyPr/>
        <a:lstStyle/>
        <a:p>
          <a:r>
            <a:rPr lang="en-US" dirty="0"/>
            <a:t>Einstein postulated that light is made up of discrete bits of energy called photons or quanta of energy.</a:t>
          </a:r>
        </a:p>
      </dgm:t>
    </dgm:pt>
    <dgm:pt modelId="{2A53CC35-433E-4504-88DB-B558E52FACE9}" type="parTrans" cxnId="{DCFDEB10-3825-499A-8DC0-0741422DC6CB}">
      <dgm:prSet/>
      <dgm:spPr/>
      <dgm:t>
        <a:bodyPr/>
        <a:lstStyle/>
        <a:p>
          <a:endParaRPr lang="en-US"/>
        </a:p>
      </dgm:t>
    </dgm:pt>
    <dgm:pt modelId="{B074E78A-C6BE-4308-8A4E-70E54854C36C}" type="sibTrans" cxnId="{DCFDEB10-3825-499A-8DC0-0741422DC6CB}">
      <dgm:prSet/>
      <dgm:spPr/>
      <dgm:t>
        <a:bodyPr/>
        <a:lstStyle/>
        <a:p>
          <a:endParaRPr lang="en-US"/>
        </a:p>
      </dgm:t>
    </dgm:pt>
    <dgm:pt modelId="{85835461-4B88-4899-8FFE-F586AA0E7AC8}">
      <dgm:prSet phldrT="[Text]"/>
      <dgm:spPr/>
      <dgm:t>
        <a:bodyPr/>
        <a:lstStyle/>
        <a:p>
          <a:r>
            <a:rPr lang="en-US" dirty="0"/>
            <a:t>1923</a:t>
          </a:r>
        </a:p>
      </dgm:t>
    </dgm:pt>
    <dgm:pt modelId="{4407AC8E-C234-45F3-853E-41852AE3ECD2}" type="parTrans" cxnId="{46F7F390-C420-4205-9702-50925E71ABF6}">
      <dgm:prSet/>
      <dgm:spPr/>
      <dgm:t>
        <a:bodyPr/>
        <a:lstStyle/>
        <a:p>
          <a:endParaRPr lang="en-US"/>
        </a:p>
      </dgm:t>
    </dgm:pt>
    <dgm:pt modelId="{7DB60C33-66BA-4ECF-956A-7A555E5FE3CE}" type="sibTrans" cxnId="{46F7F390-C420-4205-9702-50925E71ABF6}">
      <dgm:prSet/>
      <dgm:spPr/>
      <dgm:t>
        <a:bodyPr/>
        <a:lstStyle/>
        <a:p>
          <a:endParaRPr lang="en-US"/>
        </a:p>
      </dgm:t>
    </dgm:pt>
    <dgm:pt modelId="{13CC7A9D-B338-4562-BA7B-E4C0559558AC}">
      <dgm:prSet phldrT="[Text]"/>
      <dgm:spPr/>
      <dgm:t>
        <a:bodyPr/>
        <a:lstStyle/>
        <a:p>
          <a:r>
            <a:rPr lang="en-US" dirty="0"/>
            <a:t>De-Broglie postulated that radiation exhibits both wave like and particle like properties.</a:t>
          </a:r>
        </a:p>
      </dgm:t>
    </dgm:pt>
    <dgm:pt modelId="{4BCEED73-4370-49A0-A766-E54FB8BF4529}" type="parTrans" cxnId="{C785E05C-1ECD-46AF-A1E9-C8B4A4B2E414}">
      <dgm:prSet/>
      <dgm:spPr/>
      <dgm:t>
        <a:bodyPr/>
        <a:lstStyle/>
        <a:p>
          <a:endParaRPr lang="en-US"/>
        </a:p>
      </dgm:t>
    </dgm:pt>
    <dgm:pt modelId="{8713B6A6-D1FA-47F6-9996-5F22EF94D162}" type="sibTrans" cxnId="{C785E05C-1ECD-46AF-A1E9-C8B4A4B2E414}">
      <dgm:prSet/>
      <dgm:spPr/>
      <dgm:t>
        <a:bodyPr/>
        <a:lstStyle/>
        <a:p>
          <a:endParaRPr lang="en-US"/>
        </a:p>
      </dgm:t>
    </dgm:pt>
    <dgm:pt modelId="{C64149D3-5DB0-41D5-BB48-DFEE9DCCA2FC}">
      <dgm:prSet phldrT="[Text]"/>
      <dgm:spPr/>
      <dgm:t>
        <a:bodyPr/>
        <a:lstStyle/>
        <a:p>
          <a:r>
            <a:rPr lang="en-US">
              <a:noFill/>
            </a:rPr>
            <a:t> </a:t>
          </a:r>
        </a:p>
      </dgm:t>
    </dgm:pt>
    <dgm:pt modelId="{CA0DBAA1-54FB-4716-B5E8-BC3D5F510836}" type="sibTrans" cxnId="{3A0925BB-4CC0-4A6E-A55E-A6512AD0C20B}">
      <dgm:prSet/>
      <dgm:spPr/>
      <dgm:t>
        <a:bodyPr/>
        <a:lstStyle/>
        <a:p>
          <a:endParaRPr lang="en-US"/>
        </a:p>
      </dgm:t>
    </dgm:pt>
    <dgm:pt modelId="{E1DFF163-B7CE-4675-9405-50DE8C23FE6F}" type="parTrans" cxnId="{3A0925BB-4CC0-4A6E-A55E-A6512AD0C20B}">
      <dgm:prSet/>
      <dgm:spPr/>
      <dgm:t>
        <a:bodyPr/>
        <a:lstStyle/>
        <a:p>
          <a:endParaRPr lang="en-US"/>
        </a:p>
      </dgm:t>
    </dgm:pt>
    <dgm:pt modelId="{72365AC2-8D68-4851-B8F0-CF6FAAAF734C}">
      <dgm:prSet phldrT="[Text]"/>
      <dgm:spPr/>
      <dgm:t>
        <a:bodyPr/>
        <a:lstStyle/>
        <a:p>
          <a:r>
            <a:rPr lang="en-US" dirty="0"/>
            <a:t>Proven by Davisson and </a:t>
          </a:r>
          <a:r>
            <a:rPr lang="en-US" dirty="0" err="1"/>
            <a:t>Germer</a:t>
          </a:r>
          <a:r>
            <a:rPr lang="en-US" dirty="0"/>
            <a:t> experimentally in 1927.</a:t>
          </a:r>
        </a:p>
      </dgm:t>
    </dgm:pt>
    <dgm:pt modelId="{454FDCE6-E6EA-445C-B4BE-E9E7295ACC83}" type="parTrans" cxnId="{FFF54D3E-08D6-4334-9885-90DA475803D9}">
      <dgm:prSet/>
      <dgm:spPr/>
      <dgm:t>
        <a:bodyPr/>
        <a:lstStyle/>
        <a:p>
          <a:endParaRPr lang="en-US"/>
        </a:p>
      </dgm:t>
    </dgm:pt>
    <dgm:pt modelId="{6D2330D7-F8AB-4941-9AA4-60CB3EAC97C8}" type="sibTrans" cxnId="{FFF54D3E-08D6-4334-9885-90DA475803D9}">
      <dgm:prSet/>
      <dgm:spPr/>
      <dgm:t>
        <a:bodyPr/>
        <a:lstStyle/>
        <a:p>
          <a:endParaRPr lang="en-US"/>
        </a:p>
      </dgm:t>
    </dgm:pt>
    <dgm:pt modelId="{5B7B88E9-7807-4287-BE4A-4D23C5A3E7BD}" type="pres">
      <dgm:prSet presAssocID="{3F796412-BFF4-469C-92B5-4FE2B86E3A08}" presName="linearFlow" presStyleCnt="0">
        <dgm:presLayoutVars>
          <dgm:dir/>
          <dgm:animLvl val="lvl"/>
          <dgm:resizeHandles val="exact"/>
        </dgm:presLayoutVars>
      </dgm:prSet>
      <dgm:spPr/>
    </dgm:pt>
    <dgm:pt modelId="{DB183FD8-24D0-4706-AB3F-9AA31C8FC002}" type="pres">
      <dgm:prSet presAssocID="{877DEBB3-641D-4BCC-A234-A9344E95C04F}" presName="composite" presStyleCnt="0"/>
      <dgm:spPr/>
    </dgm:pt>
    <dgm:pt modelId="{BF3CAC9F-A766-4534-B807-99DADB81EB8A}" type="pres">
      <dgm:prSet presAssocID="{877DEBB3-641D-4BCC-A234-A9344E95C04F}" presName="parentText" presStyleLbl="alignNode1" presStyleIdx="0" presStyleCnt="3">
        <dgm:presLayoutVars>
          <dgm:chMax val="1"/>
          <dgm:bulletEnabled val="1"/>
        </dgm:presLayoutVars>
      </dgm:prSet>
      <dgm:spPr/>
    </dgm:pt>
    <dgm:pt modelId="{1E135866-3381-4E36-B0DA-A2E7047B2F64}" type="pres">
      <dgm:prSet presAssocID="{877DEBB3-641D-4BCC-A234-A9344E95C04F}" presName="descendantText" presStyleLbl="alignAcc1" presStyleIdx="0" presStyleCnt="3">
        <dgm:presLayoutVars>
          <dgm:bulletEnabled val="1"/>
        </dgm:presLayoutVars>
      </dgm:prSet>
      <dgm:spPr/>
    </dgm:pt>
    <dgm:pt modelId="{868DD666-E239-42DA-BDD1-60971F942BC9}" type="pres">
      <dgm:prSet presAssocID="{AC67C255-6CB8-43E7-973D-1C61DFBD5C3E}" presName="sp" presStyleCnt="0"/>
      <dgm:spPr/>
    </dgm:pt>
    <dgm:pt modelId="{1FA21BCC-4957-484C-8F7A-0E3D95F9C3F8}" type="pres">
      <dgm:prSet presAssocID="{6383438B-D088-4856-8BD7-1F86B59E497F}" presName="composite" presStyleCnt="0"/>
      <dgm:spPr/>
    </dgm:pt>
    <dgm:pt modelId="{176F9757-52AA-40F9-8D8F-32A3E00030D5}" type="pres">
      <dgm:prSet presAssocID="{6383438B-D088-4856-8BD7-1F86B59E497F}" presName="parentText" presStyleLbl="alignNode1" presStyleIdx="1" presStyleCnt="3">
        <dgm:presLayoutVars>
          <dgm:chMax val="1"/>
          <dgm:bulletEnabled val="1"/>
        </dgm:presLayoutVars>
      </dgm:prSet>
      <dgm:spPr/>
    </dgm:pt>
    <dgm:pt modelId="{AB165CC4-2D14-4C9D-97E0-A2DC49F0E572}" type="pres">
      <dgm:prSet presAssocID="{6383438B-D088-4856-8BD7-1F86B59E497F}" presName="descendantText" presStyleLbl="alignAcc1" presStyleIdx="1" presStyleCnt="3" custLinFactNeighborY="-2617">
        <dgm:presLayoutVars>
          <dgm:bulletEnabled val="1"/>
        </dgm:presLayoutVars>
      </dgm:prSet>
      <dgm:spPr/>
    </dgm:pt>
    <dgm:pt modelId="{6BCDE253-6CD1-4FCE-92F4-4A3E56B5FCF3}" type="pres">
      <dgm:prSet presAssocID="{B7D42BD2-55C2-4A1D-9F3B-5A27A935D148}" presName="sp" presStyleCnt="0"/>
      <dgm:spPr/>
    </dgm:pt>
    <dgm:pt modelId="{07545114-B1F4-4E74-9F8A-E500107A52F2}" type="pres">
      <dgm:prSet presAssocID="{85835461-4B88-4899-8FFE-F586AA0E7AC8}" presName="composite" presStyleCnt="0"/>
      <dgm:spPr/>
    </dgm:pt>
    <dgm:pt modelId="{7BB5CBC2-5269-4BA3-99ED-4C09FC0DCC26}" type="pres">
      <dgm:prSet presAssocID="{85835461-4B88-4899-8FFE-F586AA0E7AC8}" presName="parentText" presStyleLbl="alignNode1" presStyleIdx="2" presStyleCnt="3">
        <dgm:presLayoutVars>
          <dgm:chMax val="1"/>
          <dgm:bulletEnabled val="1"/>
        </dgm:presLayoutVars>
      </dgm:prSet>
      <dgm:spPr/>
    </dgm:pt>
    <dgm:pt modelId="{92F99245-C9E7-40B4-B266-2C746FDA8C72}" type="pres">
      <dgm:prSet presAssocID="{85835461-4B88-4899-8FFE-F586AA0E7AC8}" presName="descendantText" presStyleLbl="alignAcc1" presStyleIdx="2" presStyleCnt="3">
        <dgm:presLayoutVars>
          <dgm:bulletEnabled val="1"/>
        </dgm:presLayoutVars>
      </dgm:prSet>
      <dgm:spPr/>
    </dgm:pt>
  </dgm:ptLst>
  <dgm:cxnLst>
    <dgm:cxn modelId="{DCFDEB10-3825-499A-8DC0-0741422DC6CB}" srcId="{6383438B-D088-4856-8BD7-1F86B59E497F}" destId="{4B98FC94-D923-4E4E-8A3A-CDA5CB55E4DF}" srcOrd="0" destOrd="0" parTransId="{2A53CC35-433E-4504-88DB-B558E52FACE9}" sibTransId="{B074E78A-C6BE-4308-8A4E-70E54854C36C}"/>
    <dgm:cxn modelId="{DB92D719-7D63-4371-895A-D5ACE278A60D}" type="presOf" srcId="{C64149D3-5DB0-41D5-BB48-DFEE9DCCA2FC}" destId="{1E135866-3381-4E36-B0DA-A2E7047B2F64}" srcOrd="0" destOrd="1" presId="urn:microsoft.com/office/officeart/2005/8/layout/chevron2"/>
    <dgm:cxn modelId="{49A88822-3B61-49E6-BD42-245A525C9CBC}" type="presOf" srcId="{72365AC2-8D68-4851-B8F0-CF6FAAAF734C}" destId="{92F99245-C9E7-40B4-B266-2C746FDA8C72}" srcOrd="0" destOrd="1" presId="urn:microsoft.com/office/officeart/2005/8/layout/chevron2"/>
    <dgm:cxn modelId="{0744D22E-D340-468B-852D-63BCF37A88F9}" srcId="{3F796412-BFF4-469C-92B5-4FE2B86E3A08}" destId="{877DEBB3-641D-4BCC-A234-A9344E95C04F}" srcOrd="0" destOrd="0" parTransId="{C617E8DA-B94D-46D7-B101-9185130A2744}" sibTransId="{AC67C255-6CB8-43E7-973D-1C61DFBD5C3E}"/>
    <dgm:cxn modelId="{A48B0B30-9551-40DF-9FCE-2054568D3C3E}" type="presOf" srcId="{85835461-4B88-4899-8FFE-F586AA0E7AC8}" destId="{7BB5CBC2-5269-4BA3-99ED-4C09FC0DCC26}" srcOrd="0" destOrd="0" presId="urn:microsoft.com/office/officeart/2005/8/layout/chevron2"/>
    <dgm:cxn modelId="{6A30FD39-09C9-4C2F-BF64-1DA6E31F25A6}" srcId="{877DEBB3-641D-4BCC-A234-A9344E95C04F}" destId="{8A1F7702-BF47-4A57-B091-F49BCF35E117}" srcOrd="0" destOrd="0" parTransId="{FE220A7D-D5F0-404E-A637-A2ADDDDB62D3}" sibTransId="{B86B36F3-19AB-4D76-A87F-16720AD36CAC}"/>
    <dgm:cxn modelId="{FFF54D3E-08D6-4334-9885-90DA475803D9}" srcId="{85835461-4B88-4899-8FFE-F586AA0E7AC8}" destId="{72365AC2-8D68-4851-B8F0-CF6FAAAF734C}" srcOrd="1" destOrd="0" parTransId="{454FDCE6-E6EA-445C-B4BE-E9E7295ACC83}" sibTransId="{6D2330D7-F8AB-4941-9AA4-60CB3EAC97C8}"/>
    <dgm:cxn modelId="{C785E05C-1ECD-46AF-A1E9-C8B4A4B2E414}" srcId="{85835461-4B88-4899-8FFE-F586AA0E7AC8}" destId="{13CC7A9D-B338-4562-BA7B-E4C0559558AC}" srcOrd="0" destOrd="0" parTransId="{4BCEED73-4370-49A0-A766-E54FB8BF4529}" sibTransId="{8713B6A6-D1FA-47F6-9996-5F22EF94D162}"/>
    <dgm:cxn modelId="{DFEC126D-2069-4CEB-A4E8-B7D70F6B3FA9}" type="presOf" srcId="{8A1F7702-BF47-4A57-B091-F49BCF35E117}" destId="{1E135866-3381-4E36-B0DA-A2E7047B2F64}" srcOrd="0" destOrd="0" presId="urn:microsoft.com/office/officeart/2005/8/layout/chevron2"/>
    <dgm:cxn modelId="{C5C0F54E-601D-45CD-B4D5-FC343BEA8387}" type="presOf" srcId="{877DEBB3-641D-4BCC-A234-A9344E95C04F}" destId="{BF3CAC9F-A766-4534-B807-99DADB81EB8A}" srcOrd="0" destOrd="0" presId="urn:microsoft.com/office/officeart/2005/8/layout/chevron2"/>
    <dgm:cxn modelId="{58371A8B-A586-4965-938D-84DAE1283B11}" type="presOf" srcId="{3F796412-BFF4-469C-92B5-4FE2B86E3A08}" destId="{5B7B88E9-7807-4287-BE4A-4D23C5A3E7BD}" srcOrd="0" destOrd="0" presId="urn:microsoft.com/office/officeart/2005/8/layout/chevron2"/>
    <dgm:cxn modelId="{E947E28B-4A5E-4CE8-9631-963083294F97}" type="presOf" srcId="{13CC7A9D-B338-4562-BA7B-E4C0559558AC}" destId="{92F99245-C9E7-40B4-B266-2C746FDA8C72}" srcOrd="0" destOrd="0" presId="urn:microsoft.com/office/officeart/2005/8/layout/chevron2"/>
    <dgm:cxn modelId="{46F7F390-C420-4205-9702-50925E71ABF6}" srcId="{3F796412-BFF4-469C-92B5-4FE2B86E3A08}" destId="{85835461-4B88-4899-8FFE-F586AA0E7AC8}" srcOrd="2" destOrd="0" parTransId="{4407AC8E-C234-45F3-853E-41852AE3ECD2}" sibTransId="{7DB60C33-66BA-4ECF-956A-7A555E5FE3CE}"/>
    <dgm:cxn modelId="{B07CA593-C17E-4497-A776-E1172E398EFE}" srcId="{3F796412-BFF4-469C-92B5-4FE2B86E3A08}" destId="{6383438B-D088-4856-8BD7-1F86B59E497F}" srcOrd="1" destOrd="0" parTransId="{1D14267C-C6EB-4531-B099-AFC9E0E97407}" sibTransId="{B7D42BD2-55C2-4A1D-9F3B-5A27A935D148}"/>
    <dgm:cxn modelId="{3A0925BB-4CC0-4A6E-A55E-A6512AD0C20B}" srcId="{877DEBB3-641D-4BCC-A234-A9344E95C04F}" destId="{C64149D3-5DB0-41D5-BB48-DFEE9DCCA2FC}" srcOrd="1" destOrd="0" parTransId="{E1DFF163-B7CE-4675-9405-50DE8C23FE6F}" sibTransId="{CA0DBAA1-54FB-4716-B5E8-BC3D5F510836}"/>
    <dgm:cxn modelId="{7FD200D1-4FEB-4546-B5A4-7CF0DCC36245}" type="presOf" srcId="{6383438B-D088-4856-8BD7-1F86B59E497F}" destId="{176F9757-52AA-40F9-8D8F-32A3E00030D5}" srcOrd="0" destOrd="0" presId="urn:microsoft.com/office/officeart/2005/8/layout/chevron2"/>
    <dgm:cxn modelId="{16A117F0-E250-4361-AB94-61EB1136F6F5}" type="presOf" srcId="{4B98FC94-D923-4E4E-8A3A-CDA5CB55E4DF}" destId="{AB165CC4-2D14-4C9D-97E0-A2DC49F0E572}" srcOrd="0" destOrd="0" presId="urn:microsoft.com/office/officeart/2005/8/layout/chevron2"/>
    <dgm:cxn modelId="{5AE5ADEB-5B40-418D-95B0-7E5E5781FCF9}" type="presParOf" srcId="{5B7B88E9-7807-4287-BE4A-4D23C5A3E7BD}" destId="{DB183FD8-24D0-4706-AB3F-9AA31C8FC002}" srcOrd="0" destOrd="0" presId="urn:microsoft.com/office/officeart/2005/8/layout/chevron2"/>
    <dgm:cxn modelId="{A29FED44-048E-494C-9262-B2A942E24EBD}" type="presParOf" srcId="{DB183FD8-24D0-4706-AB3F-9AA31C8FC002}" destId="{BF3CAC9F-A766-4534-B807-99DADB81EB8A}" srcOrd="0" destOrd="0" presId="urn:microsoft.com/office/officeart/2005/8/layout/chevron2"/>
    <dgm:cxn modelId="{FB950266-CB78-4AD9-8062-677E850834B0}" type="presParOf" srcId="{DB183FD8-24D0-4706-AB3F-9AA31C8FC002}" destId="{1E135866-3381-4E36-B0DA-A2E7047B2F64}" srcOrd="1" destOrd="0" presId="urn:microsoft.com/office/officeart/2005/8/layout/chevron2"/>
    <dgm:cxn modelId="{A82A6454-40E7-4376-B5FE-EDC9A7F84221}" type="presParOf" srcId="{5B7B88E9-7807-4287-BE4A-4D23C5A3E7BD}" destId="{868DD666-E239-42DA-BDD1-60971F942BC9}" srcOrd="1" destOrd="0" presId="urn:microsoft.com/office/officeart/2005/8/layout/chevron2"/>
    <dgm:cxn modelId="{34A5DDB7-013C-422B-8C84-ACFBBA7954CD}" type="presParOf" srcId="{5B7B88E9-7807-4287-BE4A-4D23C5A3E7BD}" destId="{1FA21BCC-4957-484C-8F7A-0E3D95F9C3F8}" srcOrd="2" destOrd="0" presId="urn:microsoft.com/office/officeart/2005/8/layout/chevron2"/>
    <dgm:cxn modelId="{B6CF9A72-3E42-42B6-8084-45E8432E6160}" type="presParOf" srcId="{1FA21BCC-4957-484C-8F7A-0E3D95F9C3F8}" destId="{176F9757-52AA-40F9-8D8F-32A3E00030D5}" srcOrd="0" destOrd="0" presId="urn:microsoft.com/office/officeart/2005/8/layout/chevron2"/>
    <dgm:cxn modelId="{4576D0C0-1EBD-4525-95E5-256148BA5059}" type="presParOf" srcId="{1FA21BCC-4957-484C-8F7A-0E3D95F9C3F8}" destId="{AB165CC4-2D14-4C9D-97E0-A2DC49F0E572}" srcOrd="1" destOrd="0" presId="urn:microsoft.com/office/officeart/2005/8/layout/chevron2"/>
    <dgm:cxn modelId="{DD43B0DF-0CF8-4201-AB90-8F9343EA2B3A}" type="presParOf" srcId="{5B7B88E9-7807-4287-BE4A-4D23C5A3E7BD}" destId="{6BCDE253-6CD1-4FCE-92F4-4A3E56B5FCF3}" srcOrd="3" destOrd="0" presId="urn:microsoft.com/office/officeart/2005/8/layout/chevron2"/>
    <dgm:cxn modelId="{180AAF41-B315-4A97-BBB6-EFFF682E29B8}" type="presParOf" srcId="{5B7B88E9-7807-4287-BE4A-4D23C5A3E7BD}" destId="{07545114-B1F4-4E74-9F8A-E500107A52F2}" srcOrd="4" destOrd="0" presId="urn:microsoft.com/office/officeart/2005/8/layout/chevron2"/>
    <dgm:cxn modelId="{FFDBA743-64B1-4AEC-B7A7-DDDEC8F740E9}" type="presParOf" srcId="{07545114-B1F4-4E74-9F8A-E500107A52F2}" destId="{7BB5CBC2-5269-4BA3-99ED-4C09FC0DCC26}" srcOrd="0" destOrd="0" presId="urn:microsoft.com/office/officeart/2005/8/layout/chevron2"/>
    <dgm:cxn modelId="{35082F8A-C6BC-4973-A89F-9B9CB3C4D7E0}" type="presParOf" srcId="{07545114-B1F4-4E74-9F8A-E500107A52F2}" destId="{92F99245-C9E7-40B4-B266-2C746FDA8C7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3CAC9F-A766-4534-B807-99DADB81EB8A}">
      <dsp:nvSpPr>
        <dsp:cNvPr id="0" name=""/>
        <dsp:cNvSpPr/>
      </dsp:nvSpPr>
      <dsp:spPr>
        <a:xfrm rot="5400000">
          <a:off x="-163296" y="165116"/>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1900</a:t>
          </a:r>
        </a:p>
      </dsp:txBody>
      <dsp:txXfrm rot="-5400000">
        <a:off x="2" y="382845"/>
        <a:ext cx="762051" cy="326594"/>
      </dsp:txXfrm>
    </dsp:sp>
    <dsp:sp modelId="{1E135866-3381-4E36-B0DA-A2E7047B2F64}">
      <dsp:nvSpPr>
        <dsp:cNvPr id="0" name=""/>
        <dsp:cNvSpPr/>
      </dsp:nvSpPr>
      <dsp:spPr>
        <a:xfrm rot="5400000">
          <a:off x="2833052" y="-2069180"/>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Max Planck introduced the concept of quantization of energy to explain the phenomenon of Black body radiation.</a:t>
          </a:r>
        </a:p>
        <a:p>
          <a:pPr marL="114300" lvl="1" indent="-114300" algn="l" defTabSz="622300">
            <a:lnSpc>
              <a:spcPct val="90000"/>
            </a:lnSpc>
            <a:spcBef>
              <a:spcPct val="0"/>
            </a:spcBef>
            <a:spcAft>
              <a:spcPct val="15000"/>
            </a:spcAft>
            <a:buChar char="•"/>
          </a:pPr>
          <a:r>
            <a:rPr lang="en-US" sz="1400" kern="1200" dirty="0"/>
            <a:t>E = h</a:t>
          </a:r>
          <a14:m xmlns:a14="http://schemas.microsoft.com/office/drawing/2010/main">
            <m:oMath xmlns:m="http://schemas.openxmlformats.org/officeDocument/2006/math">
              <m:r>
                <a:rPr lang="en-US" sz="1400" i="1" kern="1200" smtClean="0">
                  <a:latin typeface="Cambria Math" panose="02040503050406030204" pitchFamily="18" charset="0"/>
                  <a:ea typeface="Cambria Math" panose="02040503050406030204" pitchFamily="18" charset="0"/>
                </a:rPr>
                <m:t>𝜗</m:t>
              </m:r>
            </m:oMath>
          </a14:m>
          <a:endParaRPr lang="en-US" sz="1400" kern="1200" dirty="0"/>
        </a:p>
      </dsp:txBody>
      <dsp:txXfrm rot="-5400000">
        <a:off x="762052" y="36363"/>
        <a:ext cx="4815078" cy="638533"/>
      </dsp:txXfrm>
    </dsp:sp>
    <dsp:sp modelId="{176F9757-52AA-40F9-8D8F-32A3E00030D5}">
      <dsp:nvSpPr>
        <dsp:cNvPr id="0" name=""/>
        <dsp:cNvSpPr/>
      </dsp:nvSpPr>
      <dsp:spPr>
        <a:xfrm rot="5400000">
          <a:off x="-163296" y="1050005"/>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1905</a:t>
          </a:r>
        </a:p>
      </dsp:txBody>
      <dsp:txXfrm rot="-5400000">
        <a:off x="2" y="1267734"/>
        <a:ext cx="762051" cy="326594"/>
      </dsp:txXfrm>
    </dsp:sp>
    <dsp:sp modelId="{AB165CC4-2D14-4C9D-97E0-A2DC49F0E572}">
      <dsp:nvSpPr>
        <dsp:cNvPr id="0" name=""/>
        <dsp:cNvSpPr/>
      </dsp:nvSpPr>
      <dsp:spPr>
        <a:xfrm rot="5400000">
          <a:off x="2833052" y="-1202810"/>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Einstein postulated that light is made up of discrete bits of energy called photons or quanta of energy.</a:t>
          </a:r>
        </a:p>
      </dsp:txBody>
      <dsp:txXfrm rot="-5400000">
        <a:off x="762052" y="902733"/>
        <a:ext cx="4815078" cy="638533"/>
      </dsp:txXfrm>
    </dsp:sp>
    <dsp:sp modelId="{7BB5CBC2-5269-4BA3-99ED-4C09FC0DCC26}">
      <dsp:nvSpPr>
        <dsp:cNvPr id="0" name=""/>
        <dsp:cNvSpPr/>
      </dsp:nvSpPr>
      <dsp:spPr>
        <a:xfrm rot="5400000">
          <a:off x="-163296" y="1934893"/>
          <a:ext cx="1088645" cy="762051"/>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1923</a:t>
          </a:r>
        </a:p>
      </dsp:txBody>
      <dsp:txXfrm rot="-5400000">
        <a:off x="2" y="2152622"/>
        <a:ext cx="762051" cy="326594"/>
      </dsp:txXfrm>
    </dsp:sp>
    <dsp:sp modelId="{92F99245-C9E7-40B4-B266-2C746FDA8C72}">
      <dsp:nvSpPr>
        <dsp:cNvPr id="0" name=""/>
        <dsp:cNvSpPr/>
      </dsp:nvSpPr>
      <dsp:spPr>
        <a:xfrm rot="5400000">
          <a:off x="2833052" y="-299404"/>
          <a:ext cx="707619" cy="4849621"/>
        </a:xfrm>
        <a:prstGeom prst="round2Same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De-Broglie postulated that radiation exhibits both wave like and particle like properties.</a:t>
          </a:r>
        </a:p>
        <a:p>
          <a:pPr marL="114300" lvl="1" indent="-114300" algn="l" defTabSz="622300">
            <a:lnSpc>
              <a:spcPct val="90000"/>
            </a:lnSpc>
            <a:spcBef>
              <a:spcPct val="0"/>
            </a:spcBef>
            <a:spcAft>
              <a:spcPct val="15000"/>
            </a:spcAft>
            <a:buChar char="•"/>
          </a:pPr>
          <a:r>
            <a:rPr lang="en-US" sz="1400" kern="1200" dirty="0"/>
            <a:t>Proven by Davisson and </a:t>
          </a:r>
          <a:r>
            <a:rPr lang="en-US" sz="1400" kern="1200" dirty="0" err="1"/>
            <a:t>Germer</a:t>
          </a:r>
          <a:r>
            <a:rPr lang="en-US" sz="1400" kern="1200" dirty="0"/>
            <a:t> experimentally in 1927.</a:t>
          </a:r>
        </a:p>
      </dsp:txBody>
      <dsp:txXfrm rot="-5400000">
        <a:off x="762052" y="1806139"/>
        <a:ext cx="4815078" cy="6385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966D-9661-7D3B-5BEB-B24B9DFDD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07218E-DDDC-45E6-FC43-B9F0A641D7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64B5E8-26A9-3040-6A86-EBA7085BDFBF}"/>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8AF8FFD3-A7EB-2754-6D00-82B17A400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568B8-35C3-4D07-59D6-F20D02F8A9CC}"/>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360983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7BF25-0664-5AD9-34F9-F14909E6E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12A42A-68BB-2031-668F-A170A2CFBC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AFD77-AA5A-B8D7-9F51-1B84BF9FE35F}"/>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1255429C-2BA1-C4EB-4E4F-43E2240C4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04E80-0C26-D98F-4C34-DB638F09CF32}"/>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020019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A1E821-80DF-C19E-45FD-6D4E8229C3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1CD1CD-0A7E-0991-DD89-F86B6065C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44123-A52D-AD02-7337-F3D1008507EA}"/>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80A2F3B9-B74C-362B-E5D1-C302AFCAE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735F6-6D9C-DA1E-A201-35DB298200CD}"/>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73155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B359-9E3D-D201-1056-B66784104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F53FC-BE92-ECC6-49D5-7AD51C45C6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0A11B-F674-0985-CE89-941451F4689A}"/>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824757A3-5D4C-74F1-B89D-BB7F3959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E93DA-B7EB-387E-1959-8567C8DAAD14}"/>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54382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A4B6-298B-E7B2-2DF6-5175C27F93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411B6D-6AAF-6CA0-B4E5-9F58E7ABC6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D8EFF0-3681-CA11-6E1A-6646DACCC573}"/>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D5F4B298-1EDA-BFC1-8B74-5F658F083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C53A2-09CB-7CBC-C334-95F0F9F84522}"/>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41763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6885-3815-E19B-456C-0365A1998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8CAE4-8D51-CE4E-1AB7-B65E74F4A3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F8465-792C-643B-AB3A-052A01A8FE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281C84-A0CF-3D70-9534-7EAAA9328EA2}"/>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6" name="Footer Placeholder 5">
            <a:extLst>
              <a:ext uri="{FF2B5EF4-FFF2-40B4-BE49-F238E27FC236}">
                <a16:creationId xmlns:a16="http://schemas.microsoft.com/office/drawing/2014/main" id="{843CB2B4-7932-2D47-D371-1D7A2C69CD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45208D-BD44-6B07-A192-BC1205545DF9}"/>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00796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55CC-B745-AC58-93B0-679D4B56AC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30911F-B10E-E58A-A91F-C2DCFAB51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1EA189-0658-44C4-859D-7A95984F9B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2DA35-F17D-F042-723C-F764EC50E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07FC4A-1676-535C-8686-57D185DDCD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14F8B7-9A61-49B9-1100-05785E5C062D}"/>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8" name="Footer Placeholder 7">
            <a:extLst>
              <a:ext uri="{FF2B5EF4-FFF2-40B4-BE49-F238E27FC236}">
                <a16:creationId xmlns:a16="http://schemas.microsoft.com/office/drawing/2014/main" id="{90888639-1C77-624F-F174-B95A475439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B3B987-683D-6220-EA95-513499D7C53C}"/>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150197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FB07-0562-6284-5AD5-837EE0D2F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97964-B8C7-F30C-466B-C0B09AF191E1}"/>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4" name="Footer Placeholder 3">
            <a:extLst>
              <a:ext uri="{FF2B5EF4-FFF2-40B4-BE49-F238E27FC236}">
                <a16:creationId xmlns:a16="http://schemas.microsoft.com/office/drawing/2014/main" id="{38BB61B8-8F33-2B87-BD92-A39229275E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79B59-32A1-6AB0-B3DB-5099A17DF0E3}"/>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08242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97BF71-7625-CB3B-40FA-82A02AA686C4}"/>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3" name="Footer Placeholder 2">
            <a:extLst>
              <a:ext uri="{FF2B5EF4-FFF2-40B4-BE49-F238E27FC236}">
                <a16:creationId xmlns:a16="http://schemas.microsoft.com/office/drawing/2014/main" id="{EAEA709E-6985-A6CD-BC8D-EBA9C45D02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5AE038-9E10-F90A-7E4F-A661CFB9C503}"/>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98330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7049-29FC-8CB3-D4D5-3E8A1D21C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A9F404-8AC1-4AF1-CFA2-B19F1EB137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A1DEA5-8E8E-A1DA-E887-10431E9E9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91493-527B-D727-760C-25919AA3089C}"/>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6" name="Footer Placeholder 5">
            <a:extLst>
              <a:ext uri="{FF2B5EF4-FFF2-40B4-BE49-F238E27FC236}">
                <a16:creationId xmlns:a16="http://schemas.microsoft.com/office/drawing/2014/main" id="{FC91974E-1D7E-39FF-D9EB-EFFEFC4C8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5C1A8-0DCD-2DB8-064F-89E88CB9AA19}"/>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56093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9E1E-3CF1-F29B-FCA7-0D4A4B226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FDCB19-840A-3892-CF62-80DFA87D4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649A3E-A679-1DBC-BFCB-00DBD8C7E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ED9B3-C8AB-C76C-1103-E9099F30E725}"/>
              </a:ext>
            </a:extLst>
          </p:cNvPr>
          <p:cNvSpPr>
            <a:spLocks noGrp="1"/>
          </p:cNvSpPr>
          <p:nvPr>
            <p:ph type="dt" sz="half" idx="10"/>
          </p:nvPr>
        </p:nvSpPr>
        <p:spPr/>
        <p:txBody>
          <a:bodyPr/>
          <a:lstStyle/>
          <a:p>
            <a:fld id="{B89CFB52-C53D-4676-BBAB-FAB15B24E18A}" type="datetimeFigureOut">
              <a:rPr lang="en-US" smtClean="0"/>
              <a:t>8/26/2023</a:t>
            </a:fld>
            <a:endParaRPr lang="en-US"/>
          </a:p>
        </p:txBody>
      </p:sp>
      <p:sp>
        <p:nvSpPr>
          <p:cNvPr id="6" name="Footer Placeholder 5">
            <a:extLst>
              <a:ext uri="{FF2B5EF4-FFF2-40B4-BE49-F238E27FC236}">
                <a16:creationId xmlns:a16="http://schemas.microsoft.com/office/drawing/2014/main" id="{D9D05446-AB02-54DD-F417-BDF41016C9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59549-B98C-2929-5E10-26C6649E222A}"/>
              </a:ext>
            </a:extLst>
          </p:cNvPr>
          <p:cNvSpPr>
            <a:spLocks noGrp="1"/>
          </p:cNvSpPr>
          <p:nvPr>
            <p:ph type="sldNum" sz="quarter" idx="12"/>
          </p:nvPr>
        </p:nvSpPr>
        <p:spPr/>
        <p:txBody>
          <a:bodyPr/>
          <a:lstStyle/>
          <a:p>
            <a:fld id="{4A2BA9AA-A39A-4FFF-A7BF-DCCAB11BD66C}" type="slidenum">
              <a:rPr lang="en-US" smtClean="0"/>
              <a:t>‹#›</a:t>
            </a:fld>
            <a:endParaRPr lang="en-US"/>
          </a:p>
        </p:txBody>
      </p:sp>
    </p:spTree>
    <p:extLst>
      <p:ext uri="{BB962C8B-B14F-4D97-AF65-F5344CB8AC3E}">
        <p14:creationId xmlns:p14="http://schemas.microsoft.com/office/powerpoint/2010/main" val="281180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44900-783D-6E9D-45A4-7A229D5F96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14421D-64D3-0698-6B51-55075B89E3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67838-3788-4E20-9D67-DF0CD55646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CFB52-C53D-4676-BBAB-FAB15B24E18A}" type="datetimeFigureOut">
              <a:rPr lang="en-US" smtClean="0"/>
              <a:t>8/26/2023</a:t>
            </a:fld>
            <a:endParaRPr lang="en-US"/>
          </a:p>
        </p:txBody>
      </p:sp>
      <p:sp>
        <p:nvSpPr>
          <p:cNvPr id="5" name="Footer Placeholder 4">
            <a:extLst>
              <a:ext uri="{FF2B5EF4-FFF2-40B4-BE49-F238E27FC236}">
                <a16:creationId xmlns:a16="http://schemas.microsoft.com/office/drawing/2014/main" id="{42BDC0BD-8F19-6192-FC86-50F166A5A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9C12A4-1767-4AE0-20E6-5EFF84EE8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BA9AA-A39A-4FFF-A7BF-DCCAB11BD66C}" type="slidenum">
              <a:rPr lang="en-US" smtClean="0"/>
              <a:t>‹#›</a:t>
            </a:fld>
            <a:endParaRPr lang="en-US"/>
          </a:p>
        </p:txBody>
      </p:sp>
    </p:spTree>
    <p:extLst>
      <p:ext uri="{BB962C8B-B14F-4D97-AF65-F5344CB8AC3E}">
        <p14:creationId xmlns:p14="http://schemas.microsoft.com/office/powerpoint/2010/main" val="1756322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fif"/><Relationship Id="rId7" Type="http://schemas.openxmlformats.org/officeDocument/2006/relationships/image" Target="../media/image24.jp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fif"/><Relationship Id="rId5" Type="http://schemas.openxmlformats.org/officeDocument/2006/relationships/image" Target="../media/image22.jfif"/><Relationship Id="rId4" Type="http://schemas.openxmlformats.org/officeDocument/2006/relationships/image" Target="../media/image21.jfif"/></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ideo" Target="https://www.youtube.com/embed/9UkkKM1IkKg?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www.youtube.com/embed/NvzSLByrw4Q?feature=oembe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DBDB8-C49D-AE51-7C4C-8BB772901C53}"/>
              </a:ext>
            </a:extLst>
          </p:cNvPr>
          <p:cNvSpPr txBox="1"/>
          <p:nvPr/>
        </p:nvSpPr>
        <p:spPr>
          <a:xfrm>
            <a:off x="4789502" y="1583833"/>
            <a:ext cx="3625049" cy="338554"/>
          </a:xfrm>
          <a:prstGeom prst="rect">
            <a:avLst/>
          </a:prstGeom>
          <a:noFill/>
        </p:spPr>
        <p:txBody>
          <a:bodyPr wrap="square" rtlCol="0">
            <a:spAutoFit/>
          </a:bodyPr>
          <a:lstStyle/>
          <a:p>
            <a:r>
              <a:rPr lang="en-US" sz="1600" dirty="0">
                <a:ea typeface="Cambria" panose="02040503050406030204" pitchFamily="18" charset="0"/>
              </a:rPr>
              <a:t>Workshop Presentation</a:t>
            </a:r>
          </a:p>
        </p:txBody>
      </p:sp>
      <p:sp>
        <p:nvSpPr>
          <p:cNvPr id="3" name="TextBox 2">
            <a:extLst>
              <a:ext uri="{FF2B5EF4-FFF2-40B4-BE49-F238E27FC236}">
                <a16:creationId xmlns:a16="http://schemas.microsoft.com/office/drawing/2014/main" id="{F151A913-07BF-453D-F1C2-6C238214A247}"/>
              </a:ext>
            </a:extLst>
          </p:cNvPr>
          <p:cNvSpPr txBox="1"/>
          <p:nvPr/>
        </p:nvSpPr>
        <p:spPr>
          <a:xfrm>
            <a:off x="2982897" y="2174079"/>
            <a:ext cx="6658252" cy="1077218"/>
          </a:xfrm>
          <a:prstGeom prst="rect">
            <a:avLst/>
          </a:prstGeom>
          <a:noFill/>
        </p:spPr>
        <p:txBody>
          <a:bodyPr wrap="square" rtlCol="0">
            <a:spAutoFit/>
          </a:bodyPr>
          <a:lstStyle/>
          <a:p>
            <a:r>
              <a:rPr lang="en-US" sz="3200" dirty="0">
                <a:latin typeface="Arial Black" panose="020B0A04020102020204" pitchFamily="34" charset="0"/>
              </a:rPr>
              <a:t>Exploring Quantum Physics                                 and Quantum Computing</a:t>
            </a:r>
          </a:p>
        </p:txBody>
      </p:sp>
      <p:sp>
        <p:nvSpPr>
          <p:cNvPr id="10" name="TextBox 9">
            <a:extLst>
              <a:ext uri="{FF2B5EF4-FFF2-40B4-BE49-F238E27FC236}">
                <a16:creationId xmlns:a16="http://schemas.microsoft.com/office/drawing/2014/main" id="{A2EB2A1F-9AA1-2157-984B-1859DF3E44CF}"/>
              </a:ext>
            </a:extLst>
          </p:cNvPr>
          <p:cNvSpPr txBox="1"/>
          <p:nvPr/>
        </p:nvSpPr>
        <p:spPr>
          <a:xfrm>
            <a:off x="3672395" y="4748975"/>
            <a:ext cx="5255580" cy="646331"/>
          </a:xfrm>
          <a:prstGeom prst="rect">
            <a:avLst/>
          </a:prstGeom>
          <a:noFill/>
        </p:spPr>
        <p:txBody>
          <a:bodyPr wrap="square" rtlCol="0">
            <a:spAutoFit/>
          </a:bodyPr>
          <a:lstStyle/>
          <a:p>
            <a:r>
              <a:rPr lang="en-US" dirty="0">
                <a:latin typeface="Arial Black" panose="020B0A04020102020204" pitchFamily="34" charset="0"/>
              </a:rPr>
              <a:t>Modern College of Professional Studies</a:t>
            </a:r>
          </a:p>
          <a:p>
            <a:r>
              <a:rPr lang="en-US" dirty="0"/>
              <a:t>             Chaudhary Charan Singh University</a:t>
            </a:r>
          </a:p>
        </p:txBody>
      </p:sp>
      <p:sp>
        <p:nvSpPr>
          <p:cNvPr id="11" name="TextBox 10">
            <a:extLst>
              <a:ext uri="{FF2B5EF4-FFF2-40B4-BE49-F238E27FC236}">
                <a16:creationId xmlns:a16="http://schemas.microsoft.com/office/drawing/2014/main" id="{37FFCA35-D3DD-98C3-35F6-EFFD13BB5EC1}"/>
              </a:ext>
            </a:extLst>
          </p:cNvPr>
          <p:cNvSpPr txBox="1"/>
          <p:nvPr/>
        </p:nvSpPr>
        <p:spPr>
          <a:xfrm>
            <a:off x="4256842" y="3502989"/>
            <a:ext cx="3678316" cy="769441"/>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Global Quantum Project </a:t>
            </a:r>
          </a:p>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Womanium</a:t>
            </a:r>
            <a:r>
              <a:rPr lang="en-US" sz="2000" dirty="0">
                <a:latin typeface="Arial" panose="020B0604020202020204" pitchFamily="34" charset="0"/>
                <a:cs typeface="Arial" panose="020B0604020202020204" pitchFamily="34" charset="0"/>
              </a:rPr>
              <a:t> 2023</a:t>
            </a:r>
          </a:p>
        </p:txBody>
      </p:sp>
    </p:spTree>
    <p:extLst>
      <p:ext uri="{BB962C8B-B14F-4D97-AF65-F5344CB8AC3E}">
        <p14:creationId xmlns:p14="http://schemas.microsoft.com/office/powerpoint/2010/main" val="351730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7F7DF951-9735-6912-124D-945B840FF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698" y="833710"/>
            <a:ext cx="8250254" cy="5190579"/>
          </a:xfrm>
          <a:prstGeom prst="rect">
            <a:avLst/>
          </a:prstGeom>
        </p:spPr>
      </p:pic>
      <p:sp>
        <p:nvSpPr>
          <p:cNvPr id="59" name="TextBox 58">
            <a:extLst>
              <a:ext uri="{FF2B5EF4-FFF2-40B4-BE49-F238E27FC236}">
                <a16:creationId xmlns:a16="http://schemas.microsoft.com/office/drawing/2014/main" id="{6AC1D49B-2605-7FC1-EA0D-D92D30F89389}"/>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934195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8" name="Picture 7">
            <a:extLst>
              <a:ext uri="{FF2B5EF4-FFF2-40B4-BE49-F238E27FC236}">
                <a16:creationId xmlns:a16="http://schemas.microsoft.com/office/drawing/2014/main" id="{2DA2D200-512F-749A-AC10-1E0C25CD7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815190"/>
            <a:ext cx="7956804" cy="5227620"/>
          </a:xfrm>
          <a:prstGeom prst="rect">
            <a:avLst/>
          </a:prstGeom>
        </p:spPr>
      </p:pic>
      <p:sp>
        <p:nvSpPr>
          <p:cNvPr id="9" name="TextBox 8">
            <a:extLst>
              <a:ext uri="{FF2B5EF4-FFF2-40B4-BE49-F238E27FC236}">
                <a16:creationId xmlns:a16="http://schemas.microsoft.com/office/drawing/2014/main" id="{F13FD22B-CDB3-233D-5C7E-452A9CD0C0EC}"/>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665453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9" name="TextBox 8">
            <a:extLst>
              <a:ext uri="{FF2B5EF4-FFF2-40B4-BE49-F238E27FC236}">
                <a16:creationId xmlns:a16="http://schemas.microsoft.com/office/drawing/2014/main" id="{F13FD22B-CDB3-233D-5C7E-452A9CD0C0EC}"/>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pic>
        <p:nvPicPr>
          <p:cNvPr id="4" name="Picture 3">
            <a:extLst>
              <a:ext uri="{FF2B5EF4-FFF2-40B4-BE49-F238E27FC236}">
                <a16:creationId xmlns:a16="http://schemas.microsoft.com/office/drawing/2014/main" id="{6A7D9685-6E92-3E00-FBB8-7AF56677D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095" y="643150"/>
            <a:ext cx="8405305" cy="5522286"/>
          </a:xfrm>
          <a:prstGeom prst="rect">
            <a:avLst/>
          </a:prstGeom>
        </p:spPr>
      </p:pic>
    </p:spTree>
    <p:extLst>
      <p:ext uri="{BB962C8B-B14F-4D97-AF65-F5344CB8AC3E}">
        <p14:creationId xmlns:p14="http://schemas.microsoft.com/office/powerpoint/2010/main" val="135431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6" name="Picture 5">
            <a:extLst>
              <a:ext uri="{FF2B5EF4-FFF2-40B4-BE49-F238E27FC236}">
                <a16:creationId xmlns:a16="http://schemas.microsoft.com/office/drawing/2014/main" id="{ADD35144-D3D0-190C-52DD-796F1FBE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54317"/>
            <a:ext cx="9525000" cy="6257925"/>
          </a:xfrm>
          <a:prstGeom prst="rect">
            <a:avLst/>
          </a:prstGeom>
        </p:spPr>
      </p:pic>
      <p:sp>
        <p:nvSpPr>
          <p:cNvPr id="7" name="TextBox 6">
            <a:extLst>
              <a:ext uri="{FF2B5EF4-FFF2-40B4-BE49-F238E27FC236}">
                <a16:creationId xmlns:a16="http://schemas.microsoft.com/office/drawing/2014/main" id="{ED1F68AB-D8D8-E2FB-BB93-665DA1E43708}"/>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5434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6715D450-AED4-1D9A-D0BB-28B654B31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300037"/>
            <a:ext cx="9525000" cy="6257925"/>
          </a:xfrm>
          <a:prstGeom prst="rect">
            <a:avLst/>
          </a:prstGeom>
        </p:spPr>
      </p:pic>
      <p:pic>
        <p:nvPicPr>
          <p:cNvPr id="6" name="Picture 5">
            <a:extLst>
              <a:ext uri="{FF2B5EF4-FFF2-40B4-BE49-F238E27FC236}">
                <a16:creationId xmlns:a16="http://schemas.microsoft.com/office/drawing/2014/main" id="{DA38DC53-F646-B223-E8B5-ADA672239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73404"/>
            <a:ext cx="9525000" cy="6257925"/>
          </a:xfrm>
          <a:prstGeom prst="rect">
            <a:avLst/>
          </a:prstGeom>
        </p:spPr>
      </p:pic>
      <p:sp>
        <p:nvSpPr>
          <p:cNvPr id="7" name="TextBox 6">
            <a:extLst>
              <a:ext uri="{FF2B5EF4-FFF2-40B4-BE49-F238E27FC236}">
                <a16:creationId xmlns:a16="http://schemas.microsoft.com/office/drawing/2014/main" id="{CED942B3-18D2-19E1-0FCB-E56E3DD03C9E}"/>
              </a:ext>
            </a:extLst>
          </p:cNvPr>
          <p:cNvSpPr txBox="1"/>
          <p:nvPr/>
        </p:nvSpPr>
        <p:spPr>
          <a:xfrm>
            <a:off x="7744701" y="6281928"/>
            <a:ext cx="4096779" cy="215444"/>
          </a:xfrm>
          <a:prstGeom prst="rect">
            <a:avLst/>
          </a:prstGeom>
          <a:noFill/>
        </p:spPr>
        <p:txBody>
          <a:bodyPr wrap="square">
            <a:spAutoFit/>
          </a:bodyPr>
          <a:lstStyle/>
          <a:p>
            <a:r>
              <a:rPr lang="en-US" sz="800" dirty="0"/>
              <a:t>https://scienceexchange.caltech.edu/topics/quantum-science-explained/entanglement</a:t>
            </a:r>
          </a:p>
        </p:txBody>
      </p:sp>
    </p:spTree>
    <p:extLst>
      <p:ext uri="{BB962C8B-B14F-4D97-AF65-F5344CB8AC3E}">
        <p14:creationId xmlns:p14="http://schemas.microsoft.com/office/powerpoint/2010/main" val="1421819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8" name="TextBox 7">
            <a:extLst>
              <a:ext uri="{FF2B5EF4-FFF2-40B4-BE49-F238E27FC236}">
                <a16:creationId xmlns:a16="http://schemas.microsoft.com/office/drawing/2014/main" id="{4C19A6B0-FD32-C8F7-BDD0-C3BCC823B0BF}"/>
              </a:ext>
            </a:extLst>
          </p:cNvPr>
          <p:cNvSpPr txBox="1"/>
          <p:nvPr/>
        </p:nvSpPr>
        <p:spPr>
          <a:xfrm>
            <a:off x="934374" y="592131"/>
            <a:ext cx="8475956"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Quantum Computing and it’s power is in talk everywhere…..</a:t>
            </a:r>
          </a:p>
        </p:txBody>
      </p:sp>
      <p:pic>
        <p:nvPicPr>
          <p:cNvPr id="10" name="Picture 9">
            <a:extLst>
              <a:ext uri="{FF2B5EF4-FFF2-40B4-BE49-F238E27FC236}">
                <a16:creationId xmlns:a16="http://schemas.microsoft.com/office/drawing/2014/main" id="{86A44182-1A69-7E4F-1D39-655009BB1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376" y="1397353"/>
            <a:ext cx="6033258" cy="1508315"/>
          </a:xfrm>
          <a:prstGeom prst="rect">
            <a:avLst/>
          </a:prstGeom>
        </p:spPr>
      </p:pic>
      <p:pic>
        <p:nvPicPr>
          <p:cNvPr id="12" name="Picture 11">
            <a:extLst>
              <a:ext uri="{FF2B5EF4-FFF2-40B4-BE49-F238E27FC236}">
                <a16:creationId xmlns:a16="http://schemas.microsoft.com/office/drawing/2014/main" id="{B904BD44-73D8-0F37-6172-F1AE767A9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06" y="2503503"/>
            <a:ext cx="3375570" cy="1699411"/>
          </a:xfrm>
          <a:prstGeom prst="rect">
            <a:avLst/>
          </a:prstGeom>
        </p:spPr>
      </p:pic>
      <p:sp>
        <p:nvSpPr>
          <p:cNvPr id="13" name="TextBox 12">
            <a:extLst>
              <a:ext uri="{FF2B5EF4-FFF2-40B4-BE49-F238E27FC236}">
                <a16:creationId xmlns:a16="http://schemas.microsoft.com/office/drawing/2014/main" id="{5994CD5B-10D6-D692-FFB7-0904482B179E}"/>
              </a:ext>
            </a:extLst>
          </p:cNvPr>
          <p:cNvSpPr txBox="1"/>
          <p:nvPr/>
        </p:nvSpPr>
        <p:spPr>
          <a:xfrm>
            <a:off x="2938509" y="4202914"/>
            <a:ext cx="2006353" cy="253916"/>
          </a:xfrm>
          <a:prstGeom prst="rect">
            <a:avLst/>
          </a:prstGeom>
          <a:noFill/>
        </p:spPr>
        <p:txBody>
          <a:bodyPr wrap="square" rtlCol="0">
            <a:spAutoFit/>
          </a:bodyPr>
          <a:lstStyle/>
          <a:p>
            <a:r>
              <a:rPr lang="en-US" sz="1050" dirty="0"/>
              <a:t>Asur-2 last episode</a:t>
            </a:r>
          </a:p>
        </p:txBody>
      </p:sp>
      <p:sp>
        <p:nvSpPr>
          <p:cNvPr id="2" name="TextBox 1">
            <a:extLst>
              <a:ext uri="{FF2B5EF4-FFF2-40B4-BE49-F238E27FC236}">
                <a16:creationId xmlns:a16="http://schemas.microsoft.com/office/drawing/2014/main" id="{F8009D76-9F17-B943-A65E-89EB08A61745}"/>
              </a:ext>
            </a:extLst>
          </p:cNvPr>
          <p:cNvSpPr txBox="1"/>
          <p:nvPr/>
        </p:nvSpPr>
        <p:spPr>
          <a:xfrm>
            <a:off x="1713390" y="6222248"/>
            <a:ext cx="9001957" cy="276999"/>
          </a:xfrm>
          <a:prstGeom prst="rect">
            <a:avLst/>
          </a:prstGeom>
          <a:noFill/>
        </p:spPr>
        <p:txBody>
          <a:bodyPr wrap="square" rtlCol="0">
            <a:spAutoFit/>
          </a:bodyPr>
          <a:lstStyle/>
          <a:p>
            <a:r>
              <a:rPr lang="en-US" sz="1200" dirty="0">
                <a:highlight>
                  <a:srgbClr val="FFFF00"/>
                </a:highlight>
              </a:rPr>
              <a:t>Note: The concepts shown in the movies have nothing to do with real quantum concepts and they are just fictitious</a:t>
            </a:r>
          </a:p>
        </p:txBody>
      </p:sp>
    </p:spTree>
    <p:extLst>
      <p:ext uri="{BB962C8B-B14F-4D97-AF65-F5344CB8AC3E}">
        <p14:creationId xmlns:p14="http://schemas.microsoft.com/office/powerpoint/2010/main" val="277068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Introduction to Quantum Computing</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518082" y="1713390"/>
            <a:ext cx="754601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Quantum Computing completely relies on the phenomenon of </a:t>
            </a:r>
            <a:r>
              <a:rPr lang="en-US" b="1" dirty="0"/>
              <a:t>interference</a:t>
            </a:r>
            <a:r>
              <a:rPr lang="en-US" dirty="0"/>
              <a:t> and </a:t>
            </a:r>
            <a:r>
              <a:rPr lang="en-US" b="1" dirty="0"/>
              <a:t>entanglement </a:t>
            </a:r>
            <a:r>
              <a:rPr lang="en-US" dirty="0"/>
              <a:t>between quantum bodies.</a:t>
            </a:r>
          </a:p>
          <a:p>
            <a:pPr marL="285750" indent="-285750">
              <a:buFont typeface="Arial" panose="020B0604020202020204" pitchFamily="34" charset="0"/>
              <a:buChar char="•"/>
            </a:pPr>
            <a:r>
              <a:rPr lang="en-US" dirty="0"/>
              <a:t>A promising field that aims to go beyond scale of transistors to achieve more computational power and achieve better time complexity.</a:t>
            </a:r>
          </a:p>
          <a:p>
            <a:pPr marL="285750" indent="-285750">
              <a:buFont typeface="Arial" panose="020B0604020202020204" pitchFamily="34" charset="0"/>
              <a:buChar char="•"/>
            </a:pPr>
            <a:r>
              <a:rPr lang="en-US" dirty="0"/>
              <a:t>Solve problems which are harder for todays computers at your home and even large supercomputers like travelling salesman problem.</a:t>
            </a:r>
          </a:p>
          <a:p>
            <a:pPr marL="285750" indent="-285750">
              <a:buFont typeface="Arial" panose="020B0604020202020204" pitchFamily="34" charset="0"/>
              <a:buChar char="•"/>
            </a:pPr>
            <a:r>
              <a:rPr lang="en-US" dirty="0"/>
              <a:t>It has applications in various fields like medicine, machine learning and making research even for faster.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2725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Dirac Notation</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518082" y="1562470"/>
            <a:ext cx="7546019" cy="1384995"/>
          </a:xfrm>
          <a:prstGeom prst="rect">
            <a:avLst/>
          </a:prstGeom>
          <a:noFill/>
        </p:spPr>
        <p:txBody>
          <a:bodyPr wrap="square" rtlCol="0">
            <a:spAutoFit/>
          </a:bodyPr>
          <a:lstStyle/>
          <a:p>
            <a:r>
              <a:rPr lang="en-US" dirty="0"/>
              <a:t>Bra-Ket notation is  Dirac’s Notation</a:t>
            </a:r>
          </a:p>
          <a:p>
            <a:endParaRPr lang="en-US" dirty="0"/>
          </a:p>
          <a:p>
            <a:r>
              <a:rPr lang="en-US" sz="1600" dirty="0">
                <a:highlight>
                  <a:srgbClr val="00FFFF"/>
                </a:highlight>
              </a:rPr>
              <a:t>|A&gt;        (Ket Vector)</a:t>
            </a:r>
          </a:p>
          <a:p>
            <a:endParaRPr lang="en-US" sz="1600" dirty="0">
              <a:highlight>
                <a:srgbClr val="00FFFF"/>
              </a:highlight>
            </a:endParaRPr>
          </a:p>
          <a:p>
            <a:r>
              <a:rPr lang="en-US" sz="1600" dirty="0">
                <a:highlight>
                  <a:srgbClr val="FFFF00"/>
                </a:highlight>
              </a:rPr>
              <a:t>&lt;B|         (Bra Vector)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E471F8F-C681-6732-7ACC-73266E0D48C6}"/>
                  </a:ext>
                </a:extLst>
              </p:cNvPr>
              <p:cNvSpPr txBox="1"/>
              <p:nvPr/>
            </p:nvSpPr>
            <p:spPr>
              <a:xfrm>
                <a:off x="1411550" y="3024403"/>
                <a:ext cx="8318376" cy="3047244"/>
              </a:xfrm>
              <a:prstGeom prst="rect">
                <a:avLst/>
              </a:prstGeom>
              <a:noFill/>
            </p:spPr>
            <p:txBody>
              <a:bodyPr wrap="square" rtlCol="0">
                <a:spAutoFit/>
              </a:bodyPr>
              <a:lstStyle/>
              <a:p>
                <a:r>
                  <a:rPr lang="en-US" dirty="0"/>
                  <a:t>|0&gt; and |1&gt; state in matrix notation:</a:t>
                </a:r>
              </a:p>
              <a:p>
                <a:endParaRPr lang="en-US" dirty="0"/>
              </a:p>
              <a:p>
                <a:r>
                  <a:rPr lang="en-US" dirty="0"/>
                  <a:t>|0&gt; = </a:t>
                </a:r>
                <a14:m>
                  <m:oMath xmlns:m="http://schemas.openxmlformats.org/officeDocument/2006/math">
                    <m:d>
                      <m:dPr>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0</m:t>
                            </m:r>
                          </m:e>
                        </m:eqArr>
                      </m:e>
                    </m:d>
                  </m:oMath>
                </a14:m>
                <a:r>
                  <a:rPr lang="en-US" dirty="0"/>
                  <a:t>                                   |1&gt; = </a:t>
                </a:r>
                <a14:m>
                  <m:oMath xmlns:m="http://schemas.openxmlformats.org/officeDocument/2006/math">
                    <m:d>
                      <m:dPr>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b="0" i="1" smtClean="0">
                                <a:latin typeface="Cambria Math" panose="02040503050406030204" pitchFamily="18" charset="0"/>
                              </a:rPr>
                              <m:t>0</m:t>
                            </m:r>
                          </m:e>
                          <m:e>
                            <m:r>
                              <a:rPr lang="en-US" b="0" i="1" smtClean="0">
                                <a:latin typeface="Cambria Math" panose="02040503050406030204" pitchFamily="18" charset="0"/>
                              </a:rPr>
                              <m:t>1</m:t>
                            </m:r>
                          </m:e>
                        </m:eqArr>
                      </m:e>
                    </m:d>
                  </m:oMath>
                </a14:m>
                <a:endParaRPr lang="en-US" dirty="0"/>
              </a:p>
              <a:p>
                <a:endParaRPr lang="en-US" dirty="0"/>
              </a:p>
              <a:p>
                <a:r>
                  <a:rPr lang="en-US" dirty="0"/>
                  <a:t>A quantum state is linear combination or superposition of |0&gt; and |1&gt; and is written as:</a:t>
                </a:r>
              </a:p>
              <a:p>
                <a:endParaRPr lang="en-US" dirty="0"/>
              </a:p>
              <a:p>
                <a:r>
                  <a:rPr lang="en-US" dirty="0">
                    <a:highlight>
                      <a:srgbClr val="00FFFF"/>
                    </a:highlight>
                  </a:rPr>
                  <a:t>|</a:t>
                </a:r>
                <a:r>
                  <a:rPr lang="en-US" dirty="0">
                    <a:highlight>
                      <a:srgbClr val="00FFFF"/>
                    </a:highlight>
                    <a:latin typeface="SimHei" panose="02010609060101010101" pitchFamily="49" charset="-122"/>
                    <a:ea typeface="SimHei" panose="02010609060101010101" pitchFamily="49" charset="-122"/>
                  </a:rPr>
                  <a:t>Ψ&gt; = </a:t>
                </a:r>
                <a:r>
                  <a:rPr lang="el-GR" dirty="0">
                    <a:highlight>
                      <a:srgbClr val="00FFFF"/>
                    </a:highlight>
                    <a:latin typeface="SimHei" panose="02010609060101010101" pitchFamily="49" charset="-122"/>
                    <a:ea typeface="SimHei" panose="02010609060101010101" pitchFamily="49" charset="-122"/>
                  </a:rPr>
                  <a:t>α</a:t>
                </a:r>
                <a:r>
                  <a:rPr lang="en-US" dirty="0">
                    <a:highlight>
                      <a:srgbClr val="00FFFF"/>
                    </a:highlight>
                    <a:latin typeface="SimHei" panose="02010609060101010101" pitchFamily="49" charset="-122"/>
                    <a:ea typeface="SimHei" panose="02010609060101010101" pitchFamily="49" charset="-122"/>
                  </a:rPr>
                  <a:t>|0&gt; + </a:t>
                </a:r>
                <a:r>
                  <a:rPr lang="el-GR" dirty="0">
                    <a:highlight>
                      <a:srgbClr val="00FFFF"/>
                    </a:highlight>
                    <a:latin typeface="SimHei" panose="02010609060101010101" pitchFamily="49" charset="-122"/>
                    <a:ea typeface="SimHei" panose="02010609060101010101" pitchFamily="49" charset="-122"/>
                  </a:rPr>
                  <a:t>β</a:t>
                </a:r>
                <a:r>
                  <a:rPr lang="en-US" dirty="0">
                    <a:highlight>
                      <a:srgbClr val="00FFFF"/>
                    </a:highlight>
                    <a:latin typeface="SimHei" panose="02010609060101010101" pitchFamily="49" charset="-122"/>
                    <a:ea typeface="SimHei" panose="02010609060101010101" pitchFamily="49" charset="-122"/>
                  </a:rPr>
                  <a:t>|1&gt;</a:t>
                </a:r>
              </a:p>
              <a:p>
                <a:endParaRPr lang="en-US" dirty="0">
                  <a:latin typeface="SimHei" panose="02010609060101010101" pitchFamily="49" charset="-122"/>
                  <a:ea typeface="SimHei" panose="02010609060101010101" pitchFamily="49" charset="-122"/>
                </a:endParaRPr>
              </a:p>
              <a:p>
                <a:r>
                  <a:rPr lang="en-US" dirty="0">
                    <a:ea typeface="SimHei" panose="02010609060101010101" pitchFamily="49" charset="-122"/>
                  </a:rPr>
                  <a:t>Where </a:t>
                </a:r>
                <a:r>
                  <a:rPr lang="el-GR" dirty="0">
                    <a:latin typeface="SimHei" panose="02010609060101010101" pitchFamily="49" charset="-122"/>
                    <a:ea typeface="SimHei" panose="02010609060101010101" pitchFamily="49" charset="-122"/>
                  </a:rPr>
                  <a:t>α</a:t>
                </a:r>
                <a:r>
                  <a:rPr lang="en-US" dirty="0">
                    <a:latin typeface="SimHei" panose="02010609060101010101" pitchFamily="49" charset="-122"/>
                    <a:ea typeface="SimHei" panose="02010609060101010101" pitchFamily="49" charset="-122"/>
                  </a:rPr>
                  <a:t>and </a:t>
                </a:r>
                <a:r>
                  <a:rPr lang="el-GR" dirty="0">
                    <a:latin typeface="SimHei" panose="02010609060101010101" pitchFamily="49" charset="-122"/>
                    <a:ea typeface="SimHei" panose="02010609060101010101" pitchFamily="49" charset="-122"/>
                  </a:rPr>
                  <a:t>β</a:t>
                </a:r>
                <a:r>
                  <a:rPr lang="en-US" dirty="0">
                    <a:ea typeface="SimHei" panose="02010609060101010101" pitchFamily="49" charset="-122"/>
                  </a:rPr>
                  <a:t>represents the probability of occurrence of |0&gt; and |1&gt;</a:t>
                </a:r>
              </a:p>
            </p:txBody>
          </p:sp>
        </mc:Choice>
        <mc:Fallback xmlns="">
          <p:sp>
            <p:nvSpPr>
              <p:cNvPr id="4" name="TextBox 3">
                <a:extLst>
                  <a:ext uri="{FF2B5EF4-FFF2-40B4-BE49-F238E27FC236}">
                    <a16:creationId xmlns:a16="http://schemas.microsoft.com/office/drawing/2014/main" id="{0E471F8F-C681-6732-7ACC-73266E0D48C6}"/>
                  </a:ext>
                </a:extLst>
              </p:cNvPr>
              <p:cNvSpPr txBox="1">
                <a:spLocks noRot="1" noChangeAspect="1" noMove="1" noResize="1" noEditPoints="1" noAdjustHandles="1" noChangeArrowheads="1" noChangeShapeType="1" noTextEdit="1"/>
              </p:cNvSpPr>
              <p:nvPr/>
            </p:nvSpPr>
            <p:spPr>
              <a:xfrm>
                <a:off x="1411550" y="3024403"/>
                <a:ext cx="8318376" cy="3047244"/>
              </a:xfrm>
              <a:prstGeom prst="rect">
                <a:avLst/>
              </a:prstGeom>
              <a:blipFill>
                <a:blip r:embed="rId2"/>
                <a:stretch>
                  <a:fillRect l="-660" t="-1000" b="-2400"/>
                </a:stretch>
              </a:blipFill>
            </p:spPr>
            <p:txBody>
              <a:bodyPr/>
              <a:lstStyle/>
              <a:p>
                <a:r>
                  <a:rPr lang="en-US">
                    <a:noFill/>
                  </a:rPr>
                  <a:t> </a:t>
                </a:r>
              </a:p>
            </p:txBody>
          </p:sp>
        </mc:Fallback>
      </mc:AlternateContent>
    </p:spTree>
    <p:extLst>
      <p:ext uri="{BB962C8B-B14F-4D97-AF65-F5344CB8AC3E}">
        <p14:creationId xmlns:p14="http://schemas.microsoft.com/office/powerpoint/2010/main" val="2202629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250272"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Qubit</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21941"/>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4" name="TextBox 3">
            <a:extLst>
              <a:ext uri="{FF2B5EF4-FFF2-40B4-BE49-F238E27FC236}">
                <a16:creationId xmlns:a16="http://schemas.microsoft.com/office/drawing/2014/main" id="{91CF28EB-FAEC-E0BE-2113-D04C8B9BDD91}"/>
              </a:ext>
            </a:extLst>
          </p:cNvPr>
          <p:cNvSpPr txBox="1"/>
          <p:nvPr/>
        </p:nvSpPr>
        <p:spPr>
          <a:xfrm>
            <a:off x="1145219" y="1260629"/>
            <a:ext cx="801653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Quantum Bit i.e. basic building block of quantum computers as bit is of classical computer</a:t>
            </a:r>
          </a:p>
          <a:p>
            <a:pPr marL="285750" indent="-285750">
              <a:buFont typeface="Arial" panose="020B0604020202020204" pitchFamily="34" charset="0"/>
              <a:buChar char="•"/>
            </a:pPr>
            <a:r>
              <a:rPr lang="en-US" dirty="0"/>
              <a:t>It can be both |0&gt; and |1&gt; at the same time as exits in superposition.</a:t>
            </a:r>
          </a:p>
          <a:p>
            <a:pPr marL="285750" indent="-285750">
              <a:buFont typeface="Arial" panose="020B0604020202020204" pitchFamily="34" charset="0"/>
              <a:buChar char="•"/>
            </a:pPr>
            <a:r>
              <a:rPr lang="en-US" dirty="0"/>
              <a:t>Qubits are made from physical systems like superconductors, Si based qubits, neural atom, photons, ion-traps and many others.</a:t>
            </a:r>
          </a:p>
          <a:p>
            <a:pPr marL="285750" indent="-285750">
              <a:buFont typeface="Arial" panose="020B0604020202020204" pitchFamily="34" charset="0"/>
              <a:buChar char="•"/>
            </a:pPr>
            <a:r>
              <a:rPr lang="en-US" dirty="0"/>
              <a:t>Superconducting qubit are the celebrities of today as they are most talked about.</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06B1FA82-A6C0-A0ED-165C-AE52CFFA603C}"/>
              </a:ext>
            </a:extLst>
          </p:cNvPr>
          <p:cNvSpPr txBox="1"/>
          <p:nvPr/>
        </p:nvSpPr>
        <p:spPr>
          <a:xfrm>
            <a:off x="1023151" y="3566047"/>
            <a:ext cx="2119544"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Measurement</a:t>
            </a:r>
          </a:p>
        </p:txBody>
      </p:sp>
      <p:sp>
        <p:nvSpPr>
          <p:cNvPr id="10" name="TextBox 9">
            <a:extLst>
              <a:ext uri="{FF2B5EF4-FFF2-40B4-BE49-F238E27FC236}">
                <a16:creationId xmlns:a16="http://schemas.microsoft.com/office/drawing/2014/main" id="{F6811BAC-85B5-A62F-4FD6-4D83FD02866F}"/>
              </a:ext>
            </a:extLst>
          </p:cNvPr>
          <p:cNvSpPr txBox="1"/>
          <p:nvPr/>
        </p:nvSpPr>
        <p:spPr>
          <a:xfrm>
            <a:off x="1225118" y="4301805"/>
            <a:ext cx="84781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Measurement destroys the state of the qubit and results in |0&gt; and |1&gt; with definite probabilities.</a:t>
            </a:r>
          </a:p>
          <a:p>
            <a:pPr marL="285750" indent="-285750">
              <a:buFont typeface="Arial" panose="020B0604020202020204" pitchFamily="34" charset="0"/>
              <a:buChar char="•"/>
            </a:pPr>
            <a:r>
              <a:rPr lang="en-US" dirty="0"/>
              <a:t>Measurement destroys the original state of the quantum system.</a:t>
            </a:r>
          </a:p>
        </p:txBody>
      </p:sp>
    </p:spTree>
    <p:extLst>
      <p:ext uri="{BB962C8B-B14F-4D97-AF65-F5344CB8AC3E}">
        <p14:creationId xmlns:p14="http://schemas.microsoft.com/office/powerpoint/2010/main" val="233793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4786543" y="1127600"/>
            <a:ext cx="631054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Classical Gates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Picture 4">
            <a:extLst>
              <a:ext uri="{FF2B5EF4-FFF2-40B4-BE49-F238E27FC236}">
                <a16:creationId xmlns:a16="http://schemas.microsoft.com/office/drawing/2014/main" id="{452E8434-14F1-F561-315B-1C2EA3B34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326" y="1959746"/>
            <a:ext cx="6572116" cy="3222594"/>
          </a:xfrm>
          <a:prstGeom prst="rect">
            <a:avLst/>
          </a:prstGeom>
        </p:spPr>
      </p:pic>
      <p:sp>
        <p:nvSpPr>
          <p:cNvPr id="7" name="TextBox 6">
            <a:extLst>
              <a:ext uri="{FF2B5EF4-FFF2-40B4-BE49-F238E27FC236}">
                <a16:creationId xmlns:a16="http://schemas.microsoft.com/office/drawing/2014/main" id="{68BC499A-102A-D995-77A9-745097649F5B}"/>
              </a:ext>
            </a:extLst>
          </p:cNvPr>
          <p:cNvSpPr txBox="1"/>
          <p:nvPr/>
        </p:nvSpPr>
        <p:spPr>
          <a:xfrm>
            <a:off x="278168" y="6393982"/>
            <a:ext cx="6094520" cy="215444"/>
          </a:xfrm>
          <a:prstGeom prst="rect">
            <a:avLst/>
          </a:prstGeom>
          <a:noFill/>
        </p:spPr>
        <p:txBody>
          <a:bodyPr wrap="square">
            <a:spAutoFit/>
          </a:bodyPr>
          <a:lstStyle/>
          <a:p>
            <a:r>
              <a:rPr lang="en-US" sz="400" dirty="0"/>
              <a:t>https://www.google.com/search?sca_esv=559664296&amp;rlz=1C1GCEA_enIN933IN933&amp;sxsrf=AB5stBjTmjZOJrU4kdaRl7N81XYhhe65fA:1692866181126&amp;q=classical+gate+computer%0Aclassical+gate+computer&amp;tbm=isch&amp;source=lnms&amp;sa=X&amp;ved=2ahUKEwjI_IL78fSAAxXh-jgGHcK5AIwQ0pQJegQIDhAB&amp;biw=1536&amp;bih=715&amp;dpr=1.25#imgrc=1Z2SuRzNC-ZRDM</a:t>
            </a:r>
          </a:p>
        </p:txBody>
      </p:sp>
    </p:spTree>
    <p:extLst>
      <p:ext uri="{BB962C8B-B14F-4D97-AF65-F5344CB8AC3E}">
        <p14:creationId xmlns:p14="http://schemas.microsoft.com/office/powerpoint/2010/main" val="122855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History</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624614" y="1796370"/>
            <a:ext cx="3346881" cy="1754326"/>
          </a:xfrm>
          <a:prstGeom prst="rect">
            <a:avLst/>
          </a:prstGeom>
          <a:noFill/>
        </p:spPr>
        <p:txBody>
          <a:bodyPr wrap="square" rtlCol="0">
            <a:spAutoFit/>
          </a:bodyPr>
          <a:lstStyle/>
          <a:p>
            <a:r>
              <a:rPr lang="en-US" dirty="0"/>
              <a:t>At the end of 19</a:t>
            </a:r>
            <a:r>
              <a:rPr lang="en-US" baseline="30000" dirty="0"/>
              <a:t>th</a:t>
            </a:r>
            <a:r>
              <a:rPr lang="en-US" dirty="0"/>
              <a:t> century, physics consisted essentially of Newton’s Classical Mechanics and Maxwell’s theory of electromagnetism.</a:t>
            </a:r>
          </a:p>
          <a:p>
            <a:endParaRPr lang="en-US" dirty="0"/>
          </a:p>
        </p:txBody>
      </p:sp>
      <p:pic>
        <p:nvPicPr>
          <p:cNvPr id="5" name="Picture 4">
            <a:extLst>
              <a:ext uri="{FF2B5EF4-FFF2-40B4-BE49-F238E27FC236}">
                <a16:creationId xmlns:a16="http://schemas.microsoft.com/office/drawing/2014/main" id="{5B797CBB-CE67-3B52-DE9E-8697472D3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779" y="1549895"/>
            <a:ext cx="1636220" cy="1963464"/>
          </a:xfrm>
          <a:prstGeom prst="rect">
            <a:avLst/>
          </a:prstGeom>
        </p:spPr>
      </p:pic>
      <p:pic>
        <p:nvPicPr>
          <p:cNvPr id="8" name="Picture 7">
            <a:extLst>
              <a:ext uri="{FF2B5EF4-FFF2-40B4-BE49-F238E27FC236}">
                <a16:creationId xmlns:a16="http://schemas.microsoft.com/office/drawing/2014/main" id="{56D4C50C-FFA9-FA47-5E0F-FA819A780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896" y="1581708"/>
            <a:ext cx="1571625" cy="1985962"/>
          </a:xfrm>
          <a:prstGeom prst="rect">
            <a:avLst/>
          </a:prstGeom>
        </p:spPr>
      </p:pic>
      <p:sp>
        <p:nvSpPr>
          <p:cNvPr id="10" name="TextBox 9">
            <a:extLst>
              <a:ext uri="{FF2B5EF4-FFF2-40B4-BE49-F238E27FC236}">
                <a16:creationId xmlns:a16="http://schemas.microsoft.com/office/drawing/2014/main" id="{6B1710BC-4566-BDB4-132B-01505F8F6C86}"/>
              </a:ext>
            </a:extLst>
          </p:cNvPr>
          <p:cNvSpPr txBox="1"/>
          <p:nvPr/>
        </p:nvSpPr>
        <p:spPr>
          <a:xfrm>
            <a:off x="8239217" y="3567670"/>
            <a:ext cx="2619653" cy="215444"/>
          </a:xfrm>
          <a:prstGeom prst="rect">
            <a:avLst/>
          </a:prstGeom>
          <a:noFill/>
        </p:spPr>
        <p:txBody>
          <a:bodyPr wrap="square">
            <a:spAutoFit/>
          </a:bodyPr>
          <a:lstStyle/>
          <a:p>
            <a:r>
              <a:rPr lang="en-US" sz="800" dirty="0"/>
              <a:t>https://en.wikipedia.org/wiki/James_Clerk_Maxwell</a:t>
            </a:r>
          </a:p>
        </p:txBody>
      </p:sp>
      <p:sp>
        <p:nvSpPr>
          <p:cNvPr id="12" name="TextBox 11">
            <a:extLst>
              <a:ext uri="{FF2B5EF4-FFF2-40B4-BE49-F238E27FC236}">
                <a16:creationId xmlns:a16="http://schemas.microsoft.com/office/drawing/2014/main" id="{FF723DF4-FDE0-AA19-87DC-48189207E5E7}"/>
              </a:ext>
            </a:extLst>
          </p:cNvPr>
          <p:cNvSpPr txBox="1"/>
          <p:nvPr/>
        </p:nvSpPr>
        <p:spPr>
          <a:xfrm rot="10800000" flipV="1">
            <a:off x="5773414" y="3539653"/>
            <a:ext cx="2265315" cy="215444"/>
          </a:xfrm>
          <a:prstGeom prst="rect">
            <a:avLst/>
          </a:prstGeom>
          <a:noFill/>
        </p:spPr>
        <p:txBody>
          <a:bodyPr wrap="square">
            <a:spAutoFit/>
          </a:bodyPr>
          <a:lstStyle/>
          <a:p>
            <a:r>
              <a:rPr lang="en-US" sz="800" dirty="0"/>
              <a:t>https://en.wikipedia.org/wiki/Isaac_Newton</a:t>
            </a:r>
          </a:p>
        </p:txBody>
      </p:sp>
      <p:sp>
        <p:nvSpPr>
          <p:cNvPr id="13" name="TextBox 12">
            <a:extLst>
              <a:ext uri="{FF2B5EF4-FFF2-40B4-BE49-F238E27FC236}">
                <a16:creationId xmlns:a16="http://schemas.microsoft.com/office/drawing/2014/main" id="{969AABFB-986E-4369-BF80-EAA08DDBB9CA}"/>
              </a:ext>
            </a:extLst>
          </p:cNvPr>
          <p:cNvSpPr txBox="1"/>
          <p:nvPr/>
        </p:nvSpPr>
        <p:spPr>
          <a:xfrm>
            <a:off x="6118518" y="3714984"/>
            <a:ext cx="1580225" cy="253916"/>
          </a:xfrm>
          <a:prstGeom prst="rect">
            <a:avLst/>
          </a:prstGeom>
          <a:noFill/>
        </p:spPr>
        <p:txBody>
          <a:bodyPr wrap="square" rtlCol="0">
            <a:spAutoFit/>
          </a:bodyPr>
          <a:lstStyle/>
          <a:p>
            <a:r>
              <a:rPr lang="en-US" sz="1050" dirty="0"/>
              <a:t>Sir Isaac Newton</a:t>
            </a:r>
          </a:p>
        </p:txBody>
      </p:sp>
      <p:sp>
        <p:nvSpPr>
          <p:cNvPr id="14" name="TextBox 13">
            <a:extLst>
              <a:ext uri="{FF2B5EF4-FFF2-40B4-BE49-F238E27FC236}">
                <a16:creationId xmlns:a16="http://schemas.microsoft.com/office/drawing/2014/main" id="{09B501CF-94B1-CADB-D332-31E9F45846BD}"/>
              </a:ext>
            </a:extLst>
          </p:cNvPr>
          <p:cNvSpPr txBox="1"/>
          <p:nvPr/>
        </p:nvSpPr>
        <p:spPr>
          <a:xfrm>
            <a:off x="8566048" y="3728903"/>
            <a:ext cx="1580225" cy="253916"/>
          </a:xfrm>
          <a:prstGeom prst="rect">
            <a:avLst/>
          </a:prstGeom>
          <a:noFill/>
        </p:spPr>
        <p:txBody>
          <a:bodyPr wrap="square" rtlCol="0">
            <a:spAutoFit/>
          </a:bodyPr>
          <a:lstStyle/>
          <a:p>
            <a:r>
              <a:rPr lang="en-US" sz="1050" dirty="0"/>
              <a:t>James Clark Maxwell</a:t>
            </a:r>
          </a:p>
        </p:txBody>
      </p:sp>
      <p:sp>
        <p:nvSpPr>
          <p:cNvPr id="15" name="TextBox 14">
            <a:extLst>
              <a:ext uri="{FF2B5EF4-FFF2-40B4-BE49-F238E27FC236}">
                <a16:creationId xmlns:a16="http://schemas.microsoft.com/office/drawing/2014/main" id="{370FA894-9C4D-E805-E974-DF71A69D2825}"/>
              </a:ext>
            </a:extLst>
          </p:cNvPr>
          <p:cNvSpPr txBox="1"/>
          <p:nvPr/>
        </p:nvSpPr>
        <p:spPr>
          <a:xfrm>
            <a:off x="1634231" y="4338915"/>
            <a:ext cx="6604986" cy="1477328"/>
          </a:xfrm>
          <a:prstGeom prst="rect">
            <a:avLst/>
          </a:prstGeom>
          <a:noFill/>
        </p:spPr>
        <p:txBody>
          <a:bodyPr wrap="square" rtlCol="0">
            <a:spAutoFit/>
          </a:bodyPr>
          <a:lstStyle/>
          <a:p>
            <a:r>
              <a:rPr lang="en-US" dirty="0"/>
              <a:t>The overwhelming success of classical physics and classical electromagnetic phenomenon made us believe that the ultimate description of nature has been achieved and every physical phenomenon can be explained in the general framework of radiation and matter.</a:t>
            </a:r>
          </a:p>
        </p:txBody>
      </p:sp>
      <p:sp>
        <p:nvSpPr>
          <p:cNvPr id="16" name="Right Brace 15">
            <a:extLst>
              <a:ext uri="{FF2B5EF4-FFF2-40B4-BE49-F238E27FC236}">
                <a16:creationId xmlns:a16="http://schemas.microsoft.com/office/drawing/2014/main" id="{3265FFEB-F114-3B5F-BFA2-CEE69EC52CBA}"/>
              </a:ext>
            </a:extLst>
          </p:cNvPr>
          <p:cNvSpPr/>
          <p:nvPr/>
        </p:nvSpPr>
        <p:spPr>
          <a:xfrm>
            <a:off x="2876365" y="3550696"/>
            <a:ext cx="45719" cy="45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50900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933635" y="3279748"/>
            <a:ext cx="3957961"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 Quantum Gates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4" name="Picture 3">
            <a:extLst>
              <a:ext uri="{FF2B5EF4-FFF2-40B4-BE49-F238E27FC236}">
                <a16:creationId xmlns:a16="http://schemas.microsoft.com/office/drawing/2014/main" id="{ADDF7CE3-F6A7-F471-A57A-F475EB5F6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212" y="726300"/>
            <a:ext cx="4397400" cy="5405400"/>
          </a:xfrm>
          <a:prstGeom prst="rect">
            <a:avLst/>
          </a:prstGeom>
        </p:spPr>
      </p:pic>
    </p:spTree>
    <p:extLst>
      <p:ext uri="{BB962C8B-B14F-4D97-AF65-F5344CB8AC3E}">
        <p14:creationId xmlns:p14="http://schemas.microsoft.com/office/powerpoint/2010/main" val="196276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1448540" y="740734"/>
            <a:ext cx="3957961"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For solving:</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Tree>
    <p:extLst>
      <p:ext uri="{BB962C8B-B14F-4D97-AF65-F5344CB8AC3E}">
        <p14:creationId xmlns:p14="http://schemas.microsoft.com/office/powerpoint/2010/main" val="2791763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702815" y="46320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Bloch Sphere</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1510DFE3-1716-A6DC-3C53-A114779B5CA6}"/>
              </a:ext>
            </a:extLst>
          </p:cNvPr>
          <p:cNvSpPr txBox="1"/>
          <p:nvPr/>
        </p:nvSpPr>
        <p:spPr>
          <a:xfrm>
            <a:off x="7734670" y="6093471"/>
            <a:ext cx="4028243" cy="215444"/>
          </a:xfrm>
          <a:prstGeom prst="rect">
            <a:avLst/>
          </a:prstGeom>
          <a:noFill/>
        </p:spPr>
        <p:txBody>
          <a:bodyPr wrap="square">
            <a:spAutoFit/>
          </a:bodyPr>
          <a:lstStyle/>
          <a:p>
            <a:r>
              <a:rPr lang="en-US" sz="800" dirty="0"/>
              <a:t>https://qiskit.org/documentation/stubs/qiskit.visualization.plot_bloch_vector.html</a:t>
            </a:r>
          </a:p>
        </p:txBody>
      </p:sp>
      <p:pic>
        <p:nvPicPr>
          <p:cNvPr id="9" name="Picture 8">
            <a:extLst>
              <a:ext uri="{FF2B5EF4-FFF2-40B4-BE49-F238E27FC236}">
                <a16:creationId xmlns:a16="http://schemas.microsoft.com/office/drawing/2014/main" id="{8684741D-7E33-6840-C7A5-2E5E27DC2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874" y="1864310"/>
            <a:ext cx="3769503" cy="3769503"/>
          </a:xfrm>
          <a:prstGeom prst="rect">
            <a:avLst/>
          </a:prstGeom>
        </p:spPr>
      </p:pic>
      <p:sp>
        <p:nvSpPr>
          <p:cNvPr id="10" name="TextBox 9">
            <a:extLst>
              <a:ext uri="{FF2B5EF4-FFF2-40B4-BE49-F238E27FC236}">
                <a16:creationId xmlns:a16="http://schemas.microsoft.com/office/drawing/2014/main" id="{67BA6716-4467-C93C-0833-205E3A871074}"/>
              </a:ext>
            </a:extLst>
          </p:cNvPr>
          <p:cNvSpPr txBox="1"/>
          <p:nvPr/>
        </p:nvSpPr>
        <p:spPr>
          <a:xfrm>
            <a:off x="6418555" y="3564395"/>
            <a:ext cx="4767309" cy="369332"/>
          </a:xfrm>
          <a:prstGeom prst="rect">
            <a:avLst/>
          </a:prstGeom>
          <a:noFill/>
        </p:spPr>
        <p:txBody>
          <a:bodyPr wrap="square" rtlCol="0">
            <a:spAutoFit/>
          </a:bodyPr>
          <a:lstStyle/>
          <a:p>
            <a:r>
              <a:rPr lang="en-US" dirty="0"/>
              <a:t>State of a qubit is represented on a </a:t>
            </a:r>
            <a:r>
              <a:rPr lang="en-US" dirty="0" err="1"/>
              <a:t>bloch</a:t>
            </a:r>
            <a:r>
              <a:rPr lang="en-US" dirty="0"/>
              <a:t> sphere</a:t>
            </a:r>
          </a:p>
        </p:txBody>
      </p:sp>
    </p:spTree>
    <p:extLst>
      <p:ext uri="{BB962C8B-B14F-4D97-AF65-F5344CB8AC3E}">
        <p14:creationId xmlns:p14="http://schemas.microsoft.com/office/powerpoint/2010/main" val="214621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2BA02-08A5-D84D-CCEC-CE42F9739D31}"/>
              </a:ext>
            </a:extLst>
          </p:cNvPr>
          <p:cNvSpPr/>
          <p:nvPr/>
        </p:nvSpPr>
        <p:spPr>
          <a:xfrm>
            <a:off x="219076" y="190500"/>
            <a:ext cx="11820524" cy="650557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399CA3-D007-BC15-B6FC-6F927CE3E66D}"/>
              </a:ext>
            </a:extLst>
          </p:cNvPr>
          <p:cNvSpPr txBox="1"/>
          <p:nvPr/>
        </p:nvSpPr>
        <p:spPr>
          <a:xfrm>
            <a:off x="694676" y="609885"/>
            <a:ext cx="10322511" cy="400110"/>
          </a:xfrm>
          <a:prstGeom prst="rect">
            <a:avLst/>
          </a:prstGeom>
          <a:noFill/>
        </p:spPr>
        <p:txBody>
          <a:bodyPr wrap="square">
            <a:spAutoFit/>
          </a:bodyPr>
          <a:lstStyle/>
          <a:p>
            <a:r>
              <a:rPr lang="en-US" sz="2000" dirty="0">
                <a:solidFill>
                  <a:schemeClr val="accent1">
                    <a:lumMod val="50000"/>
                  </a:schemeClr>
                </a:solidFill>
                <a:cs typeface="Arial" panose="020B0604020202020204" pitchFamily="34" charset="0"/>
              </a:rPr>
              <a:t>How qubits are made?</a:t>
            </a:r>
          </a:p>
        </p:txBody>
      </p:sp>
      <p:sp>
        <p:nvSpPr>
          <p:cNvPr id="2" name="TextBox 1">
            <a:extLst>
              <a:ext uri="{FF2B5EF4-FFF2-40B4-BE49-F238E27FC236}">
                <a16:creationId xmlns:a16="http://schemas.microsoft.com/office/drawing/2014/main" id="{3FA53BAF-1461-C63F-DBB4-FF44354FA322}"/>
              </a:ext>
            </a:extLst>
          </p:cNvPr>
          <p:cNvSpPr txBox="1"/>
          <p:nvPr/>
        </p:nvSpPr>
        <p:spPr>
          <a:xfrm>
            <a:off x="1029810" y="1988597"/>
            <a:ext cx="6143347" cy="2031325"/>
          </a:xfrm>
          <a:prstGeom prst="rect">
            <a:avLst/>
          </a:prstGeom>
          <a:noFill/>
        </p:spPr>
        <p:txBody>
          <a:bodyPr wrap="square" rtlCol="0">
            <a:spAutoFit/>
          </a:bodyPr>
          <a:lstStyle/>
          <a:p>
            <a:r>
              <a:rPr lang="en-US" dirty="0"/>
              <a:t>Today qubits are made using the following:</a:t>
            </a:r>
          </a:p>
          <a:p>
            <a:pPr marL="800100" lvl="1" indent="-342900">
              <a:buFont typeface="+mj-lt"/>
              <a:buAutoNum type="arabicPeriod"/>
            </a:pPr>
            <a:r>
              <a:rPr lang="en-US" dirty="0"/>
              <a:t>Electron</a:t>
            </a:r>
          </a:p>
          <a:p>
            <a:pPr marL="800100" lvl="1" indent="-342900">
              <a:buFont typeface="+mj-lt"/>
              <a:buAutoNum type="arabicPeriod"/>
            </a:pPr>
            <a:r>
              <a:rPr lang="en-US" dirty="0"/>
              <a:t>Neutral atom</a:t>
            </a:r>
          </a:p>
          <a:p>
            <a:pPr marL="800100" lvl="1" indent="-342900">
              <a:buFont typeface="+mj-lt"/>
              <a:buAutoNum type="arabicPeriod"/>
            </a:pPr>
            <a:r>
              <a:rPr lang="en-US" dirty="0"/>
              <a:t>Superconductors</a:t>
            </a:r>
          </a:p>
          <a:p>
            <a:pPr marL="800100" lvl="1" indent="-342900">
              <a:buFont typeface="+mj-lt"/>
              <a:buAutoNum type="arabicPeriod"/>
            </a:pPr>
            <a:r>
              <a:rPr lang="en-US" dirty="0"/>
              <a:t>Photons</a:t>
            </a:r>
          </a:p>
          <a:p>
            <a:pPr marL="800100" lvl="1" indent="-342900">
              <a:buFont typeface="+mj-lt"/>
              <a:buAutoNum type="arabicPeriod"/>
            </a:pPr>
            <a:r>
              <a:rPr lang="en-US" dirty="0"/>
              <a:t>Silicon-based qubits</a:t>
            </a:r>
          </a:p>
          <a:p>
            <a:pPr marL="800100" lvl="1" indent="-342900">
              <a:buFont typeface="+mj-lt"/>
              <a:buAutoNum type="arabicPeriod"/>
            </a:pPr>
            <a:r>
              <a:rPr lang="en-US" dirty="0"/>
              <a:t>Quantum annealers</a:t>
            </a:r>
          </a:p>
        </p:txBody>
      </p:sp>
      <p:pic>
        <p:nvPicPr>
          <p:cNvPr id="5" name="Picture 4">
            <a:extLst>
              <a:ext uri="{FF2B5EF4-FFF2-40B4-BE49-F238E27FC236}">
                <a16:creationId xmlns:a16="http://schemas.microsoft.com/office/drawing/2014/main" id="{0739032B-A74D-92C3-32DD-CDD76DE23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810" y="2457056"/>
            <a:ext cx="1657350" cy="1238250"/>
          </a:xfrm>
          <a:prstGeom prst="rect">
            <a:avLst/>
          </a:prstGeom>
        </p:spPr>
      </p:pic>
      <p:sp>
        <p:nvSpPr>
          <p:cNvPr id="8" name="TextBox 7">
            <a:extLst>
              <a:ext uri="{FF2B5EF4-FFF2-40B4-BE49-F238E27FC236}">
                <a16:creationId xmlns:a16="http://schemas.microsoft.com/office/drawing/2014/main" id="{04DA6B06-A094-06A0-7D7E-C810ED6711D3}"/>
              </a:ext>
            </a:extLst>
          </p:cNvPr>
          <p:cNvSpPr txBox="1"/>
          <p:nvPr/>
        </p:nvSpPr>
        <p:spPr>
          <a:xfrm>
            <a:off x="6251289" y="3966786"/>
            <a:ext cx="3175384" cy="215444"/>
          </a:xfrm>
          <a:prstGeom prst="rect">
            <a:avLst/>
          </a:prstGeom>
          <a:noFill/>
        </p:spPr>
        <p:txBody>
          <a:bodyPr wrap="square">
            <a:spAutoFit/>
          </a:bodyPr>
          <a:lstStyle/>
          <a:p>
            <a:r>
              <a:rPr lang="en-US" sz="800" dirty="0"/>
              <a:t>https://www.istockphoto.com/photos/electron-spin</a:t>
            </a:r>
          </a:p>
        </p:txBody>
      </p:sp>
      <p:sp>
        <p:nvSpPr>
          <p:cNvPr id="9" name="TextBox 8">
            <a:extLst>
              <a:ext uri="{FF2B5EF4-FFF2-40B4-BE49-F238E27FC236}">
                <a16:creationId xmlns:a16="http://schemas.microsoft.com/office/drawing/2014/main" id="{85AA360F-999D-B362-828C-61994035A195}"/>
              </a:ext>
            </a:extLst>
          </p:cNvPr>
          <p:cNvSpPr txBox="1"/>
          <p:nvPr/>
        </p:nvSpPr>
        <p:spPr>
          <a:xfrm>
            <a:off x="6595432" y="3722230"/>
            <a:ext cx="2105453" cy="261610"/>
          </a:xfrm>
          <a:prstGeom prst="rect">
            <a:avLst/>
          </a:prstGeom>
          <a:noFill/>
        </p:spPr>
        <p:txBody>
          <a:bodyPr wrap="square" rtlCol="0">
            <a:spAutoFit/>
          </a:bodyPr>
          <a:lstStyle/>
          <a:p>
            <a:r>
              <a:rPr lang="en-US" sz="1100" dirty="0"/>
              <a:t>Refers to electron spin</a:t>
            </a:r>
          </a:p>
        </p:txBody>
      </p:sp>
    </p:spTree>
    <p:extLst>
      <p:ext uri="{BB962C8B-B14F-4D97-AF65-F5344CB8AC3E}">
        <p14:creationId xmlns:p14="http://schemas.microsoft.com/office/powerpoint/2010/main" val="67405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579114" y="219905"/>
            <a:ext cx="4810217" cy="400110"/>
          </a:xfrm>
          <a:prstGeom prst="rect">
            <a:avLst/>
          </a:prstGeom>
          <a:noFill/>
        </p:spPr>
        <p:txBody>
          <a:bodyPr wrap="square" rtlCol="0">
            <a:spAutoFit/>
          </a:bodyPr>
          <a:lstStyle/>
          <a:p>
            <a:r>
              <a:rPr lang="en-US" sz="2000" dirty="0">
                <a:solidFill>
                  <a:schemeClr val="accent1">
                    <a:lumMod val="50000"/>
                  </a:schemeClr>
                </a:solidFill>
                <a:cs typeface="Arial" panose="020B0604020202020204" pitchFamily="34" charset="0"/>
              </a:rPr>
              <a:t>How Today’s Quantum Computers look like?</a:t>
            </a:r>
          </a:p>
        </p:txBody>
      </p:sp>
      <p:pic>
        <p:nvPicPr>
          <p:cNvPr id="3" name="Picture 2">
            <a:extLst>
              <a:ext uri="{FF2B5EF4-FFF2-40B4-BE49-F238E27FC236}">
                <a16:creationId xmlns:a16="http://schemas.microsoft.com/office/drawing/2014/main" id="{6E885579-0F51-555E-2879-28B855C14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118" y="3745871"/>
            <a:ext cx="1675989" cy="2510633"/>
          </a:xfrm>
          <a:prstGeom prst="rect">
            <a:avLst/>
          </a:prstGeom>
        </p:spPr>
      </p:pic>
      <p:pic>
        <p:nvPicPr>
          <p:cNvPr id="6" name="Picture 5">
            <a:extLst>
              <a:ext uri="{FF2B5EF4-FFF2-40B4-BE49-F238E27FC236}">
                <a16:creationId xmlns:a16="http://schemas.microsoft.com/office/drawing/2014/main" id="{CFF1D076-271C-B651-F5A2-004F357D6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04" y="4313195"/>
            <a:ext cx="3100560" cy="1943309"/>
          </a:xfrm>
          <a:prstGeom prst="rect">
            <a:avLst/>
          </a:prstGeom>
        </p:spPr>
      </p:pic>
      <p:pic>
        <p:nvPicPr>
          <p:cNvPr id="8" name="Picture 7">
            <a:extLst>
              <a:ext uri="{FF2B5EF4-FFF2-40B4-BE49-F238E27FC236}">
                <a16:creationId xmlns:a16="http://schemas.microsoft.com/office/drawing/2014/main" id="{A14F6356-DC8C-060D-8B8D-B3F83E79D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395" y="988439"/>
            <a:ext cx="2941368" cy="1872082"/>
          </a:xfrm>
          <a:prstGeom prst="rect">
            <a:avLst/>
          </a:prstGeom>
        </p:spPr>
      </p:pic>
      <p:sp>
        <p:nvSpPr>
          <p:cNvPr id="12" name="TextBox 11">
            <a:extLst>
              <a:ext uri="{FF2B5EF4-FFF2-40B4-BE49-F238E27FC236}">
                <a16:creationId xmlns:a16="http://schemas.microsoft.com/office/drawing/2014/main" id="{4C96916D-04EC-6780-8DF3-63D0AFBFD39B}"/>
              </a:ext>
            </a:extLst>
          </p:cNvPr>
          <p:cNvSpPr txBox="1"/>
          <p:nvPr/>
        </p:nvSpPr>
        <p:spPr>
          <a:xfrm>
            <a:off x="421906" y="6440890"/>
            <a:ext cx="6094520" cy="215444"/>
          </a:xfrm>
          <a:prstGeom prst="rect">
            <a:avLst/>
          </a:prstGeom>
          <a:noFill/>
        </p:spPr>
        <p:txBody>
          <a:bodyPr wrap="square">
            <a:spAutoFit/>
          </a:bodyPr>
          <a:lstStyle/>
          <a:p>
            <a:r>
              <a:rPr lang="en-US" sz="400" dirty="0"/>
              <a:t>https://www.google.com/search?sca_esv=559674773&amp;rlz=1C1GCEA_enIN933IN933&amp;sxsrf=AB5stBjV6N3ryL7-GQmV1CUt_JQfk0iL5g:1692866850961&amp;q=quantum+computing+rooms&amp;tbm=isch&amp;source=lnms&amp;sa=X&amp;ved=2ahUKEwixv7a69PSAAxXMGIgKHTwJAHgQ0pQJegQIDRAB&amp;biw=1536&amp;bih=715&amp;dpr=1.25#imgrc=BXZpkNKKFweoaM</a:t>
            </a:r>
          </a:p>
        </p:txBody>
      </p:sp>
      <p:pic>
        <p:nvPicPr>
          <p:cNvPr id="14" name="Picture 13">
            <a:extLst>
              <a:ext uri="{FF2B5EF4-FFF2-40B4-BE49-F238E27FC236}">
                <a16:creationId xmlns:a16="http://schemas.microsoft.com/office/drawing/2014/main" id="{3EFF2EA9-E555-B550-35DA-E3A3FDC07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96" y="1174894"/>
            <a:ext cx="2857500" cy="1600200"/>
          </a:xfrm>
          <a:prstGeom prst="rect">
            <a:avLst/>
          </a:prstGeom>
        </p:spPr>
      </p:pic>
      <p:sp>
        <p:nvSpPr>
          <p:cNvPr id="15" name="TextBox 14">
            <a:extLst>
              <a:ext uri="{FF2B5EF4-FFF2-40B4-BE49-F238E27FC236}">
                <a16:creationId xmlns:a16="http://schemas.microsoft.com/office/drawing/2014/main" id="{CD2227EA-3518-831A-F760-CEDECA172D1B}"/>
              </a:ext>
            </a:extLst>
          </p:cNvPr>
          <p:cNvSpPr txBox="1"/>
          <p:nvPr/>
        </p:nvSpPr>
        <p:spPr>
          <a:xfrm>
            <a:off x="924604" y="1530962"/>
            <a:ext cx="2059619"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Quantum Chip</a:t>
            </a:r>
          </a:p>
        </p:txBody>
      </p:sp>
      <p:pic>
        <p:nvPicPr>
          <p:cNvPr id="17" name="Picture 16">
            <a:extLst>
              <a:ext uri="{FF2B5EF4-FFF2-40B4-BE49-F238E27FC236}">
                <a16:creationId xmlns:a16="http://schemas.microsoft.com/office/drawing/2014/main" id="{FBE19B79-5699-EABC-3359-C2BAF5C09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9078" y="2484693"/>
            <a:ext cx="2619375" cy="1743075"/>
          </a:xfrm>
          <a:prstGeom prst="rect">
            <a:avLst/>
          </a:prstGeom>
        </p:spPr>
      </p:pic>
      <p:pic>
        <p:nvPicPr>
          <p:cNvPr id="20" name="Picture 19">
            <a:extLst>
              <a:ext uri="{FF2B5EF4-FFF2-40B4-BE49-F238E27FC236}">
                <a16:creationId xmlns:a16="http://schemas.microsoft.com/office/drawing/2014/main" id="{20E8F7C2-AF77-4DA4-59C6-128E1382AC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0172" y="3429000"/>
            <a:ext cx="4685499" cy="2635593"/>
          </a:xfrm>
          <a:prstGeom prst="rect">
            <a:avLst/>
          </a:prstGeom>
        </p:spPr>
      </p:pic>
      <p:sp>
        <p:nvSpPr>
          <p:cNvPr id="21" name="TextBox 20">
            <a:extLst>
              <a:ext uri="{FF2B5EF4-FFF2-40B4-BE49-F238E27FC236}">
                <a16:creationId xmlns:a16="http://schemas.microsoft.com/office/drawing/2014/main" id="{1BE7D3EA-E96E-A74F-86D8-00CFA717AD7E}"/>
              </a:ext>
            </a:extLst>
          </p:cNvPr>
          <p:cNvSpPr txBox="1"/>
          <p:nvPr/>
        </p:nvSpPr>
        <p:spPr>
          <a:xfrm>
            <a:off x="9223899" y="3030232"/>
            <a:ext cx="237033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By IBM</a:t>
            </a:r>
          </a:p>
        </p:txBody>
      </p:sp>
      <p:sp>
        <p:nvSpPr>
          <p:cNvPr id="23" name="TextBox 22">
            <a:extLst>
              <a:ext uri="{FF2B5EF4-FFF2-40B4-BE49-F238E27FC236}">
                <a16:creationId xmlns:a16="http://schemas.microsoft.com/office/drawing/2014/main" id="{3D37E155-9E37-0EF1-9814-31085554765B}"/>
              </a:ext>
            </a:extLst>
          </p:cNvPr>
          <p:cNvSpPr txBox="1"/>
          <p:nvPr/>
        </p:nvSpPr>
        <p:spPr>
          <a:xfrm>
            <a:off x="8029942" y="6064593"/>
            <a:ext cx="3564295" cy="246221"/>
          </a:xfrm>
          <a:prstGeom prst="rect">
            <a:avLst/>
          </a:prstGeom>
          <a:noFill/>
        </p:spPr>
        <p:txBody>
          <a:bodyPr wrap="square">
            <a:spAutoFit/>
          </a:bodyPr>
          <a:lstStyle/>
          <a:p>
            <a:r>
              <a:rPr lang="en-US" sz="1000" dirty="0"/>
              <a:t>https://www.youtube.com/watch?v=lY3jhUhVxK0</a:t>
            </a:r>
          </a:p>
        </p:txBody>
      </p:sp>
    </p:spTree>
    <p:extLst>
      <p:ext uri="{BB962C8B-B14F-4D97-AF65-F5344CB8AC3E}">
        <p14:creationId xmlns:p14="http://schemas.microsoft.com/office/powerpoint/2010/main" val="3599331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Quantum Circuits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2AD1D1C7-15FE-A1DA-CFE3-A4C31B43D6A2}"/>
              </a:ext>
            </a:extLst>
          </p:cNvPr>
          <p:cNvSpPr txBox="1"/>
          <p:nvPr/>
        </p:nvSpPr>
        <p:spPr>
          <a:xfrm>
            <a:off x="1713390" y="1589103"/>
            <a:ext cx="848705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Quantum Circuits are the collection of quantum gates connected with wire.</a:t>
            </a:r>
          </a:p>
          <a:p>
            <a:pPr marL="285750" indent="-285750">
              <a:buFont typeface="Arial" panose="020B0604020202020204" pitchFamily="34" charset="0"/>
              <a:buChar char="•"/>
            </a:pPr>
            <a:r>
              <a:rPr lang="en-US" dirty="0"/>
              <a:t>The actual structure of a quantum circuit, the number and types of gates, as well as interconnection scheme are dictated by unitary transformation, U, carried out </a:t>
            </a:r>
            <a:r>
              <a:rPr lang="en-US" dirty="0" err="1"/>
              <a:t>tby</a:t>
            </a:r>
            <a:r>
              <a:rPr lang="en-US" dirty="0"/>
              <a:t> the circuit.</a:t>
            </a:r>
          </a:p>
        </p:txBody>
      </p:sp>
      <p:pic>
        <p:nvPicPr>
          <p:cNvPr id="9" name="Picture 8">
            <a:extLst>
              <a:ext uri="{FF2B5EF4-FFF2-40B4-BE49-F238E27FC236}">
                <a16:creationId xmlns:a16="http://schemas.microsoft.com/office/drawing/2014/main" id="{8CF3643F-B2E8-E445-9C5C-976B70215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877" y="3521674"/>
            <a:ext cx="2149026" cy="1409822"/>
          </a:xfrm>
          <a:prstGeom prst="rect">
            <a:avLst/>
          </a:prstGeom>
        </p:spPr>
      </p:pic>
      <p:pic>
        <p:nvPicPr>
          <p:cNvPr id="11" name="Picture 10">
            <a:extLst>
              <a:ext uri="{FF2B5EF4-FFF2-40B4-BE49-F238E27FC236}">
                <a16:creationId xmlns:a16="http://schemas.microsoft.com/office/drawing/2014/main" id="{52CB78FF-9716-F096-D0E6-61FBBA6D0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916" y="2929442"/>
            <a:ext cx="3382857" cy="25942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54BB12-2206-E99F-31B3-1967F4F7C50D}"/>
                  </a:ext>
                </a:extLst>
              </p:cNvPr>
              <p:cNvSpPr txBox="1"/>
              <p:nvPr/>
            </p:nvSpPr>
            <p:spPr>
              <a:xfrm>
                <a:off x="2202590" y="4967627"/>
                <a:ext cx="2893656" cy="759632"/>
              </a:xfrm>
              <a:prstGeom prst="rect">
                <a:avLst/>
              </a:prstGeom>
              <a:noFill/>
            </p:spPr>
            <p:txBody>
              <a:bodyPr wrap="square" rtlCol="0">
                <a:spAutoFit/>
              </a:bodyPr>
              <a:lstStyle/>
              <a:p>
                <a:r>
                  <a:rPr lang="en-US" sz="1400" dirty="0"/>
                  <a:t>Bell State</a:t>
                </a:r>
              </a:p>
              <a:p>
                <a:endParaRPr lang="en-US" sz="1400" dirty="0"/>
              </a:p>
              <a:p>
                <a:r>
                  <a:rPr lang="en-US" sz="1400" dirty="0">
                    <a:latin typeface="SimHei" panose="02010609060101010101" pitchFamily="49" charset="-122"/>
                    <a:ea typeface="SimHei" panose="02010609060101010101" pitchFamily="49" charset="-122"/>
                  </a:rPr>
                  <a:t>|Ψ&gt; = (|00&gt; + |11&gt;)/</a:t>
                </a:r>
                <a14:m>
                  <m:oMath xmlns:m="http://schemas.openxmlformats.org/officeDocument/2006/math">
                    <m:rad>
                      <m:radPr>
                        <m:degHide m:val="on"/>
                        <m:ctrlPr>
                          <a:rPr lang="en-US" sz="1400" i="1" smtClean="0">
                            <a:latin typeface="Cambria Math" panose="02040503050406030204" pitchFamily="18" charset="0"/>
                            <a:ea typeface="SimHei" panose="02010609060101010101" pitchFamily="49" charset="-122"/>
                          </a:rPr>
                        </m:ctrlPr>
                      </m:radPr>
                      <m:deg/>
                      <m:e>
                        <m:r>
                          <a:rPr lang="en-US" sz="1400" b="0" i="1" smtClean="0">
                            <a:latin typeface="Cambria Math" panose="02040503050406030204" pitchFamily="18" charset="0"/>
                            <a:ea typeface="SimHei" panose="02010609060101010101" pitchFamily="49" charset="-122"/>
                          </a:rPr>
                          <m:t>2</m:t>
                        </m:r>
                      </m:e>
                    </m:rad>
                  </m:oMath>
                </a14:m>
                <a:endParaRPr lang="en-US" sz="1400" dirty="0"/>
              </a:p>
            </p:txBody>
          </p:sp>
        </mc:Choice>
        <mc:Fallback xmlns="">
          <p:sp>
            <p:nvSpPr>
              <p:cNvPr id="12" name="TextBox 11">
                <a:extLst>
                  <a:ext uri="{FF2B5EF4-FFF2-40B4-BE49-F238E27FC236}">
                    <a16:creationId xmlns:a16="http://schemas.microsoft.com/office/drawing/2014/main" id="{A254BB12-2206-E99F-31B3-1967F4F7C50D}"/>
                  </a:ext>
                </a:extLst>
              </p:cNvPr>
              <p:cNvSpPr txBox="1">
                <a:spLocks noRot="1" noChangeAspect="1" noMove="1" noResize="1" noEditPoints="1" noAdjustHandles="1" noChangeArrowheads="1" noChangeShapeType="1" noTextEdit="1"/>
              </p:cNvSpPr>
              <p:nvPr/>
            </p:nvSpPr>
            <p:spPr>
              <a:xfrm>
                <a:off x="2202590" y="4967627"/>
                <a:ext cx="2893656" cy="759632"/>
              </a:xfrm>
              <a:prstGeom prst="rect">
                <a:avLst/>
              </a:prstGeom>
              <a:blipFill>
                <a:blip r:embed="rId4"/>
                <a:stretch>
                  <a:fillRect l="-632" t="-1600" b="-4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1BCC6A-2E1F-4456-1520-EE454106941C}"/>
                  </a:ext>
                </a:extLst>
              </p:cNvPr>
              <p:cNvSpPr txBox="1"/>
              <p:nvPr/>
            </p:nvSpPr>
            <p:spPr>
              <a:xfrm>
                <a:off x="6741259" y="5268897"/>
                <a:ext cx="3817166" cy="975075"/>
              </a:xfrm>
              <a:prstGeom prst="rect">
                <a:avLst/>
              </a:prstGeom>
              <a:noFill/>
            </p:spPr>
            <p:txBody>
              <a:bodyPr wrap="square" rtlCol="0">
                <a:spAutoFit/>
              </a:bodyPr>
              <a:lstStyle/>
              <a:p>
                <a:r>
                  <a:rPr lang="en-US" sz="1400" dirty="0"/>
                  <a:t>GHZ State</a:t>
                </a:r>
              </a:p>
              <a:p>
                <a:endParaRPr lang="en-US" sz="1400" dirty="0"/>
              </a:p>
              <a:p>
                <a:r>
                  <a:rPr lang="en-US" sz="1400" dirty="0">
                    <a:latin typeface="SimHei" panose="02010609060101010101" pitchFamily="49" charset="-122"/>
                    <a:ea typeface="SimHei" panose="02010609060101010101" pitchFamily="49" charset="-122"/>
                  </a:rPr>
                  <a:t>|Ψ&gt; = (|000&gt; + |111&gt;)/</a:t>
                </a:r>
                <a14:m>
                  <m:oMath xmlns:m="http://schemas.openxmlformats.org/officeDocument/2006/math">
                    <m:rad>
                      <m:radPr>
                        <m:degHide m:val="on"/>
                        <m:ctrlPr>
                          <a:rPr lang="en-US" sz="1400" i="1" smtClean="0">
                            <a:latin typeface="Cambria Math" panose="02040503050406030204" pitchFamily="18" charset="0"/>
                            <a:ea typeface="SimHei" panose="02010609060101010101" pitchFamily="49" charset="-122"/>
                          </a:rPr>
                        </m:ctrlPr>
                      </m:radPr>
                      <m:deg/>
                      <m:e>
                        <m:r>
                          <a:rPr lang="en-US" sz="1400" b="0" i="1" smtClean="0">
                            <a:latin typeface="Cambria Math" panose="02040503050406030204" pitchFamily="18" charset="0"/>
                            <a:ea typeface="SimHei" panose="02010609060101010101" pitchFamily="49" charset="-122"/>
                          </a:rPr>
                          <m:t>2</m:t>
                        </m:r>
                      </m:e>
                    </m:rad>
                  </m:oMath>
                </a14:m>
                <a:endParaRPr lang="en-US" sz="1400" dirty="0"/>
              </a:p>
              <a:p>
                <a:endParaRPr lang="en-US" sz="1400" dirty="0"/>
              </a:p>
            </p:txBody>
          </p:sp>
        </mc:Choice>
        <mc:Fallback xmlns="">
          <p:sp>
            <p:nvSpPr>
              <p:cNvPr id="13" name="TextBox 12">
                <a:extLst>
                  <a:ext uri="{FF2B5EF4-FFF2-40B4-BE49-F238E27FC236}">
                    <a16:creationId xmlns:a16="http://schemas.microsoft.com/office/drawing/2014/main" id="{9E1BCC6A-2E1F-4456-1520-EE454106941C}"/>
                  </a:ext>
                </a:extLst>
              </p:cNvPr>
              <p:cNvSpPr txBox="1">
                <a:spLocks noRot="1" noChangeAspect="1" noMove="1" noResize="1" noEditPoints="1" noAdjustHandles="1" noChangeArrowheads="1" noChangeShapeType="1" noTextEdit="1"/>
              </p:cNvSpPr>
              <p:nvPr/>
            </p:nvSpPr>
            <p:spPr>
              <a:xfrm>
                <a:off x="6741259" y="5268897"/>
                <a:ext cx="3817166" cy="975075"/>
              </a:xfrm>
              <a:prstGeom prst="rect">
                <a:avLst/>
              </a:prstGeom>
              <a:blipFill>
                <a:blip r:embed="rId5"/>
                <a:stretch>
                  <a:fillRect l="-479" t="-62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7587170-5F05-B68F-7F75-1B35076151BF}"/>
              </a:ext>
            </a:extLst>
          </p:cNvPr>
          <p:cNvSpPr txBox="1"/>
          <p:nvPr/>
        </p:nvSpPr>
        <p:spPr>
          <a:xfrm>
            <a:off x="6783003" y="6014408"/>
            <a:ext cx="3167109" cy="215444"/>
          </a:xfrm>
          <a:prstGeom prst="rect">
            <a:avLst/>
          </a:prstGeom>
          <a:noFill/>
        </p:spPr>
        <p:txBody>
          <a:bodyPr wrap="square">
            <a:spAutoFit/>
          </a:bodyPr>
          <a:lstStyle/>
          <a:p>
            <a:r>
              <a:rPr lang="en-US" sz="800" dirty="0"/>
              <a:t>https://qiskit.org/documentation/apidoc/circuit.html</a:t>
            </a:r>
          </a:p>
        </p:txBody>
      </p:sp>
      <p:sp>
        <p:nvSpPr>
          <p:cNvPr id="19" name="TextBox 18">
            <a:extLst>
              <a:ext uri="{FF2B5EF4-FFF2-40B4-BE49-F238E27FC236}">
                <a16:creationId xmlns:a16="http://schemas.microsoft.com/office/drawing/2014/main" id="{9B1AA093-ED71-920F-8770-40BBF0BF91CB}"/>
              </a:ext>
            </a:extLst>
          </p:cNvPr>
          <p:cNvSpPr txBox="1"/>
          <p:nvPr/>
        </p:nvSpPr>
        <p:spPr>
          <a:xfrm>
            <a:off x="1893162" y="5845808"/>
            <a:ext cx="6094520" cy="215444"/>
          </a:xfrm>
          <a:prstGeom prst="rect">
            <a:avLst/>
          </a:prstGeom>
          <a:noFill/>
        </p:spPr>
        <p:txBody>
          <a:bodyPr wrap="square">
            <a:spAutoFit/>
          </a:bodyPr>
          <a:lstStyle/>
          <a:p>
            <a:r>
              <a:rPr lang="en-US" sz="800" dirty="0"/>
              <a:t>https://learn.qiskit.org/course/ch-gates/multiple-qubits-and-entangled-states</a:t>
            </a:r>
          </a:p>
        </p:txBody>
      </p:sp>
    </p:spTree>
    <p:extLst>
      <p:ext uri="{BB962C8B-B14F-4D97-AF65-F5344CB8AC3E}">
        <p14:creationId xmlns:p14="http://schemas.microsoft.com/office/powerpoint/2010/main" val="2481607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763479" y="336021"/>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Algorithm: Teleportation</a:t>
            </a:r>
          </a:p>
        </p:txBody>
      </p:sp>
      <p:sp>
        <p:nvSpPr>
          <p:cNvPr id="2" name="TextBox 1">
            <a:extLst>
              <a:ext uri="{FF2B5EF4-FFF2-40B4-BE49-F238E27FC236}">
                <a16:creationId xmlns:a16="http://schemas.microsoft.com/office/drawing/2014/main" id="{4B160E1B-E3C3-2689-37F7-7012B862ECAB}"/>
              </a:ext>
            </a:extLst>
          </p:cNvPr>
          <p:cNvSpPr txBox="1"/>
          <p:nvPr/>
        </p:nvSpPr>
        <p:spPr>
          <a:xfrm>
            <a:off x="834502" y="1161496"/>
            <a:ext cx="6951215" cy="646331"/>
          </a:xfrm>
          <a:prstGeom prst="rect">
            <a:avLst/>
          </a:prstGeom>
          <a:noFill/>
        </p:spPr>
        <p:txBody>
          <a:bodyPr wrap="square" rtlCol="0">
            <a:spAutoFit/>
          </a:bodyPr>
          <a:lstStyle/>
          <a:p>
            <a:r>
              <a:rPr lang="en-US" dirty="0"/>
              <a:t>Transmission of quantum information on a classical channel.</a:t>
            </a:r>
          </a:p>
          <a:p>
            <a:endParaRPr lang="en-US" dirty="0"/>
          </a:p>
        </p:txBody>
      </p:sp>
      <p:pic>
        <p:nvPicPr>
          <p:cNvPr id="7" name="Picture 6">
            <a:extLst>
              <a:ext uri="{FF2B5EF4-FFF2-40B4-BE49-F238E27FC236}">
                <a16:creationId xmlns:a16="http://schemas.microsoft.com/office/drawing/2014/main" id="{7A82E9AA-FC49-083B-5277-2196AD2AC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074" y="1781193"/>
            <a:ext cx="4781498" cy="4443982"/>
          </a:xfrm>
          <a:prstGeom prst="rect">
            <a:avLst/>
          </a:prstGeom>
        </p:spPr>
      </p:pic>
      <p:sp>
        <p:nvSpPr>
          <p:cNvPr id="9" name="Rectangle 8">
            <a:extLst>
              <a:ext uri="{FF2B5EF4-FFF2-40B4-BE49-F238E27FC236}">
                <a16:creationId xmlns:a16="http://schemas.microsoft.com/office/drawing/2014/main" id="{650FB5DC-4A62-8A2A-CDEC-C206C7B88717}"/>
              </a:ext>
            </a:extLst>
          </p:cNvPr>
          <p:cNvSpPr/>
          <p:nvPr/>
        </p:nvSpPr>
        <p:spPr>
          <a:xfrm>
            <a:off x="213063" y="247651"/>
            <a:ext cx="11759861" cy="6463868"/>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AD2AFE-A0B4-D03A-F3C2-8D760DA68E64}"/>
              </a:ext>
            </a:extLst>
          </p:cNvPr>
          <p:cNvSpPr txBox="1"/>
          <p:nvPr/>
        </p:nvSpPr>
        <p:spPr>
          <a:xfrm>
            <a:off x="8063144" y="6414257"/>
            <a:ext cx="3315881" cy="215444"/>
          </a:xfrm>
          <a:prstGeom prst="rect">
            <a:avLst/>
          </a:prstGeom>
          <a:noFill/>
        </p:spPr>
        <p:txBody>
          <a:bodyPr wrap="square">
            <a:spAutoFit/>
          </a:bodyPr>
          <a:lstStyle/>
          <a:p>
            <a:r>
              <a:rPr lang="en-US" sz="800" dirty="0"/>
              <a:t>https://learn.qiskit.org/course/ch-algorithms/quantum-teleportation</a:t>
            </a:r>
          </a:p>
        </p:txBody>
      </p:sp>
    </p:spTree>
    <p:extLst>
      <p:ext uri="{BB962C8B-B14F-4D97-AF65-F5344CB8AC3E}">
        <p14:creationId xmlns:p14="http://schemas.microsoft.com/office/powerpoint/2010/main" val="4216573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CD22BE-7BB8-B871-9D8D-68A2BEBB59D9}"/>
              </a:ext>
            </a:extLst>
          </p:cNvPr>
          <p:cNvSpPr txBox="1"/>
          <p:nvPr/>
        </p:nvSpPr>
        <p:spPr>
          <a:xfrm>
            <a:off x="1688237" y="1161644"/>
            <a:ext cx="10005134" cy="369332"/>
          </a:xfrm>
          <a:prstGeom prst="rect">
            <a:avLst/>
          </a:prstGeom>
          <a:noFill/>
        </p:spPr>
        <p:txBody>
          <a:bodyPr wrap="square" rtlCol="0">
            <a:spAutoFit/>
          </a:bodyPr>
          <a:lstStyle/>
          <a:p>
            <a:r>
              <a:rPr lang="en-US" dirty="0">
                <a:solidFill>
                  <a:schemeClr val="accent1">
                    <a:lumMod val="50000"/>
                  </a:schemeClr>
                </a:solidFill>
                <a:cs typeface="Arial" panose="020B0604020202020204" pitchFamily="34" charset="0"/>
              </a:rPr>
              <a:t>Teleportation Circuit</a:t>
            </a:r>
          </a:p>
        </p:txBody>
      </p:sp>
      <p:pic>
        <p:nvPicPr>
          <p:cNvPr id="5" name="Picture 4">
            <a:extLst>
              <a:ext uri="{FF2B5EF4-FFF2-40B4-BE49-F238E27FC236}">
                <a16:creationId xmlns:a16="http://schemas.microsoft.com/office/drawing/2014/main" id="{238682F9-B852-361B-3CCA-21AD172CA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391" y="1981013"/>
            <a:ext cx="9755823" cy="2718419"/>
          </a:xfrm>
          <a:prstGeom prst="rect">
            <a:avLst/>
          </a:prstGeom>
        </p:spPr>
      </p:pic>
      <p:sp>
        <p:nvSpPr>
          <p:cNvPr id="6" name="Rectangle 5">
            <a:extLst>
              <a:ext uri="{FF2B5EF4-FFF2-40B4-BE49-F238E27FC236}">
                <a16:creationId xmlns:a16="http://schemas.microsoft.com/office/drawing/2014/main" id="{F682BA02-08A5-D84D-CCEC-CE42F9739D31}"/>
              </a:ext>
            </a:extLst>
          </p:cNvPr>
          <p:cNvSpPr/>
          <p:nvPr/>
        </p:nvSpPr>
        <p:spPr>
          <a:xfrm>
            <a:off x="219076" y="190500"/>
            <a:ext cx="11820524" cy="650557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A9EA6D-144F-EE3D-4553-33D3FEFBA69A}"/>
              </a:ext>
            </a:extLst>
          </p:cNvPr>
          <p:cNvSpPr txBox="1"/>
          <p:nvPr/>
        </p:nvSpPr>
        <p:spPr>
          <a:xfrm>
            <a:off x="8391617" y="6274501"/>
            <a:ext cx="3901736" cy="215444"/>
          </a:xfrm>
          <a:prstGeom prst="rect">
            <a:avLst/>
          </a:prstGeom>
          <a:noFill/>
        </p:spPr>
        <p:txBody>
          <a:bodyPr wrap="square">
            <a:spAutoFit/>
          </a:bodyPr>
          <a:lstStyle/>
          <a:p>
            <a:r>
              <a:rPr lang="en-US" sz="800" dirty="0"/>
              <a:t>https://learn.qiskit.org/course/ch-algorithms/quantum-teleportation</a:t>
            </a:r>
          </a:p>
        </p:txBody>
      </p:sp>
    </p:spTree>
    <p:extLst>
      <p:ext uri="{BB962C8B-B14F-4D97-AF65-F5344CB8AC3E}">
        <p14:creationId xmlns:p14="http://schemas.microsoft.com/office/powerpoint/2010/main" val="146747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71492" y="646739"/>
            <a:ext cx="1000513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What are the limitation in achieving the efficiency till now?</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Tree>
    <p:extLst>
      <p:ext uri="{BB962C8B-B14F-4D97-AF65-F5344CB8AC3E}">
        <p14:creationId xmlns:p14="http://schemas.microsoft.com/office/powerpoint/2010/main" val="3055762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79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55ABE5-270C-A0F2-ADCD-A330A7087175}"/>
                  </a:ext>
                </a:extLst>
              </p:cNvPr>
              <p:cNvSpPr txBox="1"/>
              <p:nvPr/>
            </p:nvSpPr>
            <p:spPr>
              <a:xfrm>
                <a:off x="1225118" y="577049"/>
                <a:ext cx="8815527" cy="1754326"/>
              </a:xfrm>
              <a:prstGeom prst="rect">
                <a:avLst/>
              </a:prstGeom>
              <a:noFill/>
            </p:spPr>
            <p:txBody>
              <a:bodyPr wrap="square" rtlCol="0">
                <a:spAutoFit/>
              </a:bodyPr>
              <a:lstStyle/>
              <a:p>
                <a:r>
                  <a:rPr lang="en-US" dirty="0"/>
                  <a:t>In the 20</a:t>
                </a:r>
                <a:r>
                  <a:rPr lang="en-US" baseline="30000" dirty="0"/>
                  <a:t>th</a:t>
                </a:r>
                <a:r>
                  <a:rPr lang="en-US" dirty="0"/>
                  <a:t> century, classical physics has been challenged by two major fonts:</a:t>
                </a:r>
              </a:p>
              <a:p>
                <a:endParaRPr lang="en-US" dirty="0"/>
              </a:p>
              <a:p>
                <a:pPr marL="1257300" lvl="2" indent="-342900">
                  <a:buFont typeface="+mj-lt"/>
                  <a:buAutoNum type="arabicPeriod"/>
                </a:pPr>
                <a:r>
                  <a:rPr lang="en-US" dirty="0"/>
                  <a:t>Relativistic domain(speed is greater than or equal to the speed of light)</a:t>
                </a:r>
              </a:p>
              <a:p>
                <a:pPr marL="1257300" lvl="2" indent="-342900">
                  <a:buFont typeface="+mj-lt"/>
                  <a:buAutoNum type="arabicPeriod"/>
                </a:pPr>
                <a:r>
                  <a:rPr lang="en-US" dirty="0"/>
                  <a:t>Microscopic domain(</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range)</a:t>
                </a:r>
              </a:p>
              <a:p>
                <a:pPr lvl="4"/>
                <a:endParaRPr lang="en-US" dirty="0"/>
              </a:p>
              <a:p>
                <a:pPr marL="1257300" lvl="2" indent="-342900">
                  <a:buFont typeface="+mj-lt"/>
                  <a:buAutoNum type="arabicPeriod"/>
                </a:pPr>
                <a:endParaRPr lang="en-US" dirty="0"/>
              </a:p>
            </p:txBody>
          </p:sp>
        </mc:Choice>
        <mc:Fallback xmlns="">
          <p:sp>
            <p:nvSpPr>
              <p:cNvPr id="4" name="TextBox 3">
                <a:extLst>
                  <a:ext uri="{FF2B5EF4-FFF2-40B4-BE49-F238E27FC236}">
                    <a16:creationId xmlns:a16="http://schemas.microsoft.com/office/drawing/2014/main" id="{2E55ABE5-270C-A0F2-ADCD-A330A7087175}"/>
                  </a:ext>
                </a:extLst>
              </p:cNvPr>
              <p:cNvSpPr txBox="1">
                <a:spLocks noRot="1" noChangeAspect="1" noMove="1" noResize="1" noEditPoints="1" noAdjustHandles="1" noChangeArrowheads="1" noChangeShapeType="1" noTextEdit="1"/>
              </p:cNvSpPr>
              <p:nvPr/>
            </p:nvSpPr>
            <p:spPr>
              <a:xfrm>
                <a:off x="1225118" y="577049"/>
                <a:ext cx="8815527" cy="1754326"/>
              </a:xfrm>
              <a:prstGeom prst="rect">
                <a:avLst/>
              </a:prstGeom>
              <a:blipFill>
                <a:blip r:embed="rId2"/>
                <a:stretch>
                  <a:fillRect l="-622" t="-2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54248605-F294-93E3-5768-D0B6E6BE298F}"/>
                  </a:ext>
                </a:extLst>
              </p:cNvPr>
              <p:cNvGraphicFramePr/>
              <p:nvPr>
                <p:extLst>
                  <p:ext uri="{D42A27DB-BD31-4B8C-83A1-F6EECF244321}">
                    <p14:modId xmlns:p14="http://schemas.microsoft.com/office/powerpoint/2010/main" val="3701679954"/>
                  </p:ext>
                </p:extLst>
              </p:nvPr>
            </p:nvGraphicFramePr>
            <p:xfrm>
              <a:off x="2906943" y="2264299"/>
              <a:ext cx="5611673" cy="2862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54248605-F294-93E3-5768-D0B6E6BE298F}"/>
                  </a:ext>
                </a:extLst>
              </p:cNvPr>
              <p:cNvGraphicFramePr/>
              <p:nvPr>
                <p:extLst>
                  <p:ext uri="{D42A27DB-BD31-4B8C-83A1-F6EECF244321}">
                    <p14:modId xmlns:p14="http://schemas.microsoft.com/office/powerpoint/2010/main" val="3701679954"/>
                  </p:ext>
                </p:extLst>
              </p:nvPr>
            </p:nvGraphicFramePr>
            <p:xfrm>
              <a:off x="2906943" y="2264299"/>
              <a:ext cx="5611673" cy="28620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6" name="TextBox 5">
            <a:extLst>
              <a:ext uri="{FF2B5EF4-FFF2-40B4-BE49-F238E27FC236}">
                <a16:creationId xmlns:a16="http://schemas.microsoft.com/office/drawing/2014/main" id="{FE08BA12-CBA8-9955-99DB-CE621C955A29}"/>
              </a:ext>
            </a:extLst>
          </p:cNvPr>
          <p:cNvSpPr txBox="1"/>
          <p:nvPr/>
        </p:nvSpPr>
        <p:spPr>
          <a:xfrm>
            <a:off x="1917577" y="5548544"/>
            <a:ext cx="6986726" cy="372862"/>
          </a:xfrm>
          <a:prstGeom prst="rect">
            <a:avLst/>
          </a:prstGeom>
          <a:noFill/>
        </p:spPr>
        <p:txBody>
          <a:bodyPr wrap="square" rtlCol="0">
            <a:spAutoFit/>
          </a:bodyPr>
          <a:lstStyle/>
          <a:p>
            <a:r>
              <a:rPr lang="en-US" dirty="0"/>
              <a:t>All these progressions led the foundation of Quantum Mechanics.</a:t>
            </a:r>
          </a:p>
        </p:txBody>
      </p:sp>
    </p:spTree>
    <p:extLst>
      <p:ext uri="{BB962C8B-B14F-4D97-AF65-F5344CB8AC3E}">
        <p14:creationId xmlns:p14="http://schemas.microsoft.com/office/powerpoint/2010/main" val="96885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Interference</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615735" y="1877206"/>
            <a:ext cx="4456590" cy="923330"/>
          </a:xfrm>
          <a:prstGeom prst="rect">
            <a:avLst/>
          </a:prstGeom>
          <a:noFill/>
        </p:spPr>
        <p:txBody>
          <a:bodyPr wrap="square" rtlCol="0">
            <a:spAutoFit/>
          </a:bodyPr>
          <a:lstStyle/>
          <a:p>
            <a:r>
              <a:rPr lang="en-US" dirty="0"/>
              <a:t>Interference is the phenomenon based on the superposition of two or more propagating coherent waves.</a:t>
            </a:r>
          </a:p>
        </p:txBody>
      </p:sp>
      <p:pic>
        <p:nvPicPr>
          <p:cNvPr id="5" name="Picture 4">
            <a:extLst>
              <a:ext uri="{FF2B5EF4-FFF2-40B4-BE49-F238E27FC236}">
                <a16:creationId xmlns:a16="http://schemas.microsoft.com/office/drawing/2014/main" id="{0D7FFBA2-093C-A593-655C-002CA95E2E5D}"/>
              </a:ext>
            </a:extLst>
          </p:cNvPr>
          <p:cNvPicPr>
            <a:picLocks noChangeAspect="1"/>
          </p:cNvPicPr>
          <p:nvPr/>
        </p:nvPicPr>
        <p:blipFill rotWithShape="1">
          <a:blip r:embed="rId2">
            <a:extLst>
              <a:ext uri="{28A0092B-C50C-407E-A947-70E740481C1C}">
                <a14:useLocalDpi xmlns:a14="http://schemas.microsoft.com/office/drawing/2010/main" val="0"/>
              </a:ext>
            </a:extLst>
          </a:blip>
          <a:srcRect b="5922"/>
          <a:stretch/>
        </p:blipFill>
        <p:spPr>
          <a:xfrm>
            <a:off x="6631343" y="1713390"/>
            <a:ext cx="3112083" cy="1250962"/>
          </a:xfrm>
          <a:prstGeom prst="rect">
            <a:avLst/>
          </a:prstGeom>
        </p:spPr>
      </p:pic>
      <p:sp>
        <p:nvSpPr>
          <p:cNvPr id="8" name="TextBox 7">
            <a:extLst>
              <a:ext uri="{FF2B5EF4-FFF2-40B4-BE49-F238E27FC236}">
                <a16:creationId xmlns:a16="http://schemas.microsoft.com/office/drawing/2014/main" id="{91849076-8C47-5EA6-658B-0C7291DEC642}"/>
              </a:ext>
            </a:extLst>
          </p:cNvPr>
          <p:cNvSpPr txBox="1"/>
          <p:nvPr/>
        </p:nvSpPr>
        <p:spPr>
          <a:xfrm>
            <a:off x="7157621" y="2964352"/>
            <a:ext cx="2403629" cy="215444"/>
          </a:xfrm>
          <a:prstGeom prst="rect">
            <a:avLst/>
          </a:prstGeom>
          <a:noFill/>
        </p:spPr>
        <p:txBody>
          <a:bodyPr wrap="square">
            <a:spAutoFit/>
          </a:bodyPr>
          <a:lstStyle/>
          <a:p>
            <a:r>
              <a:rPr lang="en-US" sz="800" dirty="0"/>
              <a:t>https://en.wikipedia.org/wiki/Wave_interference</a:t>
            </a:r>
          </a:p>
        </p:txBody>
      </p:sp>
      <p:sp>
        <p:nvSpPr>
          <p:cNvPr id="9" name="TextBox 8">
            <a:extLst>
              <a:ext uri="{FF2B5EF4-FFF2-40B4-BE49-F238E27FC236}">
                <a16:creationId xmlns:a16="http://schemas.microsoft.com/office/drawing/2014/main" id="{43164F3D-FF7B-6798-91C2-F7185620EFF8}"/>
              </a:ext>
            </a:extLst>
          </p:cNvPr>
          <p:cNvSpPr txBox="1"/>
          <p:nvPr/>
        </p:nvSpPr>
        <p:spPr>
          <a:xfrm>
            <a:off x="1615735" y="3429000"/>
            <a:ext cx="3959441" cy="369332"/>
          </a:xfrm>
          <a:prstGeom prst="rect">
            <a:avLst/>
          </a:prstGeom>
          <a:noFill/>
        </p:spPr>
        <p:txBody>
          <a:bodyPr wrap="square" rtlCol="0">
            <a:spAutoFit/>
          </a:bodyPr>
          <a:lstStyle/>
          <a:p>
            <a:r>
              <a:rPr lang="en-US" dirty="0"/>
              <a:t>Examples:</a:t>
            </a:r>
          </a:p>
        </p:txBody>
      </p:sp>
      <p:pic>
        <p:nvPicPr>
          <p:cNvPr id="11" name="Picture 10">
            <a:extLst>
              <a:ext uri="{FF2B5EF4-FFF2-40B4-BE49-F238E27FC236}">
                <a16:creationId xmlns:a16="http://schemas.microsoft.com/office/drawing/2014/main" id="{6CC1C167-C7E6-9624-5552-49B92AF4B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030" y="3959071"/>
            <a:ext cx="1905000" cy="1905000"/>
          </a:xfrm>
          <a:prstGeom prst="rect">
            <a:avLst/>
          </a:prstGeom>
        </p:spPr>
      </p:pic>
      <p:pic>
        <p:nvPicPr>
          <p:cNvPr id="13" name="Picture 12">
            <a:extLst>
              <a:ext uri="{FF2B5EF4-FFF2-40B4-BE49-F238E27FC236}">
                <a16:creationId xmlns:a16="http://schemas.microsoft.com/office/drawing/2014/main" id="{9B9F184C-1C1F-72FB-CB1F-D5B4B4C2D651}"/>
              </a:ext>
            </a:extLst>
          </p:cNvPr>
          <p:cNvPicPr>
            <a:picLocks noChangeAspect="1"/>
          </p:cNvPicPr>
          <p:nvPr/>
        </p:nvPicPr>
        <p:blipFill rotWithShape="1">
          <a:blip r:embed="rId4">
            <a:extLst>
              <a:ext uri="{28A0092B-C50C-407E-A947-70E740481C1C}">
                <a14:useLocalDpi xmlns:a14="http://schemas.microsoft.com/office/drawing/2010/main" val="0"/>
              </a:ext>
            </a:extLst>
          </a:blip>
          <a:srcRect l="7307"/>
          <a:stretch/>
        </p:blipFill>
        <p:spPr>
          <a:xfrm>
            <a:off x="5362112" y="4204112"/>
            <a:ext cx="2825271" cy="1712976"/>
          </a:xfrm>
          <a:prstGeom prst="rect">
            <a:avLst/>
          </a:prstGeom>
        </p:spPr>
      </p:pic>
      <p:sp>
        <p:nvSpPr>
          <p:cNvPr id="15" name="TextBox 14">
            <a:extLst>
              <a:ext uri="{FF2B5EF4-FFF2-40B4-BE49-F238E27FC236}">
                <a16:creationId xmlns:a16="http://schemas.microsoft.com/office/drawing/2014/main" id="{DAD6B04C-A17C-0A53-7FE1-BA066580CF9F}"/>
              </a:ext>
            </a:extLst>
          </p:cNvPr>
          <p:cNvSpPr txBox="1"/>
          <p:nvPr/>
        </p:nvSpPr>
        <p:spPr>
          <a:xfrm>
            <a:off x="1841376" y="5917088"/>
            <a:ext cx="2242353" cy="215444"/>
          </a:xfrm>
          <a:prstGeom prst="rect">
            <a:avLst/>
          </a:prstGeom>
          <a:noFill/>
        </p:spPr>
        <p:txBody>
          <a:bodyPr wrap="square">
            <a:spAutoFit/>
          </a:bodyPr>
          <a:lstStyle/>
          <a:p>
            <a:r>
              <a:rPr lang="en-US" sz="800" dirty="0"/>
              <a:t>https://en.wikipedia.org/wiki/Wave_interference</a:t>
            </a:r>
          </a:p>
        </p:txBody>
      </p:sp>
      <p:sp>
        <p:nvSpPr>
          <p:cNvPr id="16" name="TextBox 15">
            <a:extLst>
              <a:ext uri="{FF2B5EF4-FFF2-40B4-BE49-F238E27FC236}">
                <a16:creationId xmlns:a16="http://schemas.microsoft.com/office/drawing/2014/main" id="{BC0972F3-F2E1-3E6B-ACAC-90EAD17053F2}"/>
              </a:ext>
            </a:extLst>
          </p:cNvPr>
          <p:cNvSpPr txBox="1"/>
          <p:nvPr/>
        </p:nvSpPr>
        <p:spPr>
          <a:xfrm>
            <a:off x="1939030" y="6132532"/>
            <a:ext cx="2242353" cy="253916"/>
          </a:xfrm>
          <a:prstGeom prst="rect">
            <a:avLst/>
          </a:prstGeom>
          <a:noFill/>
        </p:spPr>
        <p:txBody>
          <a:bodyPr wrap="square" rtlCol="0">
            <a:spAutoFit/>
          </a:bodyPr>
          <a:lstStyle/>
          <a:p>
            <a:r>
              <a:rPr lang="en-US" sz="1050" dirty="0"/>
              <a:t>Interference of two point sources</a:t>
            </a:r>
          </a:p>
        </p:txBody>
      </p:sp>
      <p:sp>
        <p:nvSpPr>
          <p:cNvPr id="17" name="TextBox 16">
            <a:extLst>
              <a:ext uri="{FF2B5EF4-FFF2-40B4-BE49-F238E27FC236}">
                <a16:creationId xmlns:a16="http://schemas.microsoft.com/office/drawing/2014/main" id="{87802E19-2336-745B-BF1B-8DF587012B0D}"/>
              </a:ext>
            </a:extLst>
          </p:cNvPr>
          <p:cNvSpPr txBox="1"/>
          <p:nvPr/>
        </p:nvSpPr>
        <p:spPr>
          <a:xfrm>
            <a:off x="6309665" y="5996132"/>
            <a:ext cx="1695912" cy="253916"/>
          </a:xfrm>
          <a:prstGeom prst="rect">
            <a:avLst/>
          </a:prstGeom>
          <a:noFill/>
        </p:spPr>
        <p:txBody>
          <a:bodyPr wrap="square" rtlCol="0">
            <a:spAutoFit/>
          </a:bodyPr>
          <a:lstStyle/>
          <a:p>
            <a:r>
              <a:rPr lang="en-US" sz="1050" dirty="0"/>
              <a:t>Interference in water</a:t>
            </a:r>
          </a:p>
        </p:txBody>
      </p:sp>
    </p:spTree>
    <p:extLst>
      <p:ext uri="{BB962C8B-B14F-4D97-AF65-F5344CB8AC3E}">
        <p14:creationId xmlns:p14="http://schemas.microsoft.com/office/powerpoint/2010/main" val="42740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1651247" y="664494"/>
            <a:ext cx="10005134" cy="369332"/>
          </a:xfrm>
          <a:prstGeom prst="rect">
            <a:avLst/>
          </a:prstGeom>
          <a:noFill/>
        </p:spPr>
        <p:txBody>
          <a:bodyPr wrap="square" rtlCol="0">
            <a:spAutoFit/>
          </a:bodyPr>
          <a:lstStyle/>
          <a:p>
            <a:r>
              <a:rPr lang="en-US" dirty="0">
                <a:solidFill>
                  <a:schemeClr val="accent1">
                    <a:lumMod val="50000"/>
                  </a:schemeClr>
                </a:solidFill>
                <a:cs typeface="Arial" panose="020B0604020202020204" pitchFamily="34" charset="0"/>
              </a:rPr>
              <a:t>Double Slit interference with waves</a:t>
            </a:r>
          </a:p>
        </p:txBody>
      </p:sp>
      <p:sp>
        <p:nvSpPr>
          <p:cNvPr id="3" name="Rectangle 2">
            <a:extLst>
              <a:ext uri="{FF2B5EF4-FFF2-40B4-BE49-F238E27FC236}">
                <a16:creationId xmlns:a16="http://schemas.microsoft.com/office/drawing/2014/main" id="{3A09CD2B-62E1-DEF3-F7AD-3AA0834BB35C}"/>
              </a:ext>
            </a:extLst>
          </p:cNvPr>
          <p:cNvSpPr/>
          <p:nvPr/>
        </p:nvSpPr>
        <p:spPr>
          <a:xfrm>
            <a:off x="257452" y="319595"/>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4" name="Online Media 3" title="Young's Double Slide Experiment">
            <a:hlinkClick r:id="" action="ppaction://media"/>
            <a:extLst>
              <a:ext uri="{FF2B5EF4-FFF2-40B4-BE49-F238E27FC236}">
                <a16:creationId xmlns:a16="http://schemas.microsoft.com/office/drawing/2014/main" id="{A7FA6F51-2186-80DA-7FA2-E294031C4C8F}"/>
              </a:ext>
            </a:extLst>
          </p:cNvPr>
          <p:cNvPicPr>
            <a:picLocks noRot="1" noChangeAspect="1"/>
          </p:cNvPicPr>
          <p:nvPr>
            <a:videoFile r:link="rId1"/>
          </p:nvPr>
        </p:nvPicPr>
        <p:blipFill>
          <a:blip r:embed="rId3"/>
          <a:stretch>
            <a:fillRect/>
          </a:stretch>
        </p:blipFill>
        <p:spPr>
          <a:xfrm>
            <a:off x="1651247" y="1587861"/>
            <a:ext cx="8149701" cy="4714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538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400110"/>
          </a:xfrm>
          <a:prstGeom prst="rect">
            <a:avLst/>
          </a:prstGeom>
          <a:noFill/>
        </p:spPr>
        <p:txBody>
          <a:bodyPr wrap="square" rtlCol="0">
            <a:spAutoFit/>
          </a:bodyPr>
          <a:lstStyle/>
          <a:p>
            <a:r>
              <a:rPr lang="en-US" sz="2000" dirty="0">
                <a:solidFill>
                  <a:schemeClr val="accent1">
                    <a:lumMod val="50000"/>
                  </a:schemeClr>
                </a:solidFill>
                <a:cs typeface="Arial" panose="020B0604020202020204" pitchFamily="34" charset="0"/>
              </a:rPr>
              <a:t>What do you expect with particles?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pic>
        <p:nvPicPr>
          <p:cNvPr id="5" name="Online Media 4" title="Dr Quantum   Double Slit Experiment">
            <a:hlinkClick r:id="" action="ppaction://media"/>
            <a:extLst>
              <a:ext uri="{FF2B5EF4-FFF2-40B4-BE49-F238E27FC236}">
                <a16:creationId xmlns:a16="http://schemas.microsoft.com/office/drawing/2014/main" id="{38266B57-20D6-B871-DE0C-5C7B94F92036}"/>
              </a:ext>
            </a:extLst>
          </p:cNvPr>
          <p:cNvPicPr>
            <a:picLocks noRot="1" noChangeAspect="1"/>
          </p:cNvPicPr>
          <p:nvPr>
            <a:videoFile r:link="rId1"/>
          </p:nvPr>
        </p:nvPicPr>
        <p:blipFill>
          <a:blip r:embed="rId3"/>
          <a:stretch>
            <a:fillRect/>
          </a:stretch>
        </p:blipFill>
        <p:spPr>
          <a:xfrm>
            <a:off x="2974019" y="1849189"/>
            <a:ext cx="5459768" cy="3437463"/>
          </a:xfrm>
          <a:prstGeom prst="rect">
            <a:avLst/>
          </a:prstGeom>
          <a:ln>
            <a:noFill/>
          </a:ln>
          <a:effectLst>
            <a:softEdge rad="112500"/>
          </a:effectLst>
        </p:spPr>
      </p:pic>
    </p:spTree>
    <p:extLst>
      <p:ext uri="{BB962C8B-B14F-4D97-AF65-F5344CB8AC3E}">
        <p14:creationId xmlns:p14="http://schemas.microsoft.com/office/powerpoint/2010/main" val="13686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630314" y="464698"/>
            <a:ext cx="10005134" cy="584775"/>
          </a:xfrm>
          <a:prstGeom prst="rect">
            <a:avLst/>
          </a:prstGeom>
          <a:noFill/>
        </p:spPr>
        <p:txBody>
          <a:bodyPr wrap="square" rtlCol="0">
            <a:spAutoFit/>
          </a:bodyPr>
          <a:lstStyle/>
          <a:p>
            <a:r>
              <a:rPr lang="en-US" sz="3200" dirty="0">
                <a:solidFill>
                  <a:schemeClr val="accent1">
                    <a:lumMod val="50000"/>
                  </a:schemeClr>
                </a:solidFill>
                <a:cs typeface="Arial" panose="020B0604020202020204" pitchFamily="34" charset="0"/>
              </a:rPr>
              <a:t>Introduction to Quantum Physics</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4" name="TextBox 3">
            <a:extLst>
              <a:ext uri="{FF2B5EF4-FFF2-40B4-BE49-F238E27FC236}">
                <a16:creationId xmlns:a16="http://schemas.microsoft.com/office/drawing/2014/main" id="{2687358F-A071-87A7-936B-C92526C56B70}"/>
              </a:ext>
            </a:extLst>
          </p:cNvPr>
          <p:cNvSpPr txBox="1"/>
          <p:nvPr/>
        </p:nvSpPr>
        <p:spPr>
          <a:xfrm>
            <a:off x="1793291" y="1805150"/>
            <a:ext cx="6094520" cy="646331"/>
          </a:xfrm>
          <a:prstGeom prst="rect">
            <a:avLst/>
          </a:prstGeom>
          <a:noFill/>
        </p:spPr>
        <p:txBody>
          <a:bodyPr wrap="square">
            <a:spAutoFit/>
          </a:bodyPr>
          <a:lstStyle/>
          <a:p>
            <a:r>
              <a:rPr lang="en-US" dirty="0"/>
              <a:t>Quantum Mechanics: Real Black Magic Calculus</a:t>
            </a:r>
          </a:p>
          <a:p>
            <a:r>
              <a:rPr lang="en-US" dirty="0"/>
              <a:t>      -Albert Einstein</a:t>
            </a:r>
          </a:p>
        </p:txBody>
      </p:sp>
      <p:sp>
        <p:nvSpPr>
          <p:cNvPr id="6" name="TextBox 5">
            <a:extLst>
              <a:ext uri="{FF2B5EF4-FFF2-40B4-BE49-F238E27FC236}">
                <a16:creationId xmlns:a16="http://schemas.microsoft.com/office/drawing/2014/main" id="{CF251FB0-19F3-69C7-4697-540B70CE0A2A}"/>
              </a:ext>
            </a:extLst>
          </p:cNvPr>
          <p:cNvSpPr txBox="1"/>
          <p:nvPr/>
        </p:nvSpPr>
        <p:spPr>
          <a:xfrm>
            <a:off x="1793291" y="2606993"/>
            <a:ext cx="7546019" cy="1200329"/>
          </a:xfrm>
          <a:prstGeom prst="rect">
            <a:avLst/>
          </a:prstGeom>
          <a:noFill/>
        </p:spPr>
        <p:txBody>
          <a:bodyPr wrap="square" rtlCol="0">
            <a:spAutoFit/>
          </a:bodyPr>
          <a:lstStyle/>
          <a:p>
            <a:endParaRPr lang="en-US" dirty="0"/>
          </a:p>
          <a:p>
            <a:r>
              <a:rPr lang="en-US" dirty="0"/>
              <a:t>“If you are not confused by quantum physics then you haven’t really understood it” –Neils Bohr</a:t>
            </a:r>
          </a:p>
          <a:p>
            <a:endParaRPr lang="en-US" dirty="0"/>
          </a:p>
        </p:txBody>
      </p:sp>
      <p:sp>
        <p:nvSpPr>
          <p:cNvPr id="9" name="TextBox 8">
            <a:extLst>
              <a:ext uri="{FF2B5EF4-FFF2-40B4-BE49-F238E27FC236}">
                <a16:creationId xmlns:a16="http://schemas.microsoft.com/office/drawing/2014/main" id="{E5B49329-8580-4A0A-6C90-90066F93EABD}"/>
              </a:ext>
            </a:extLst>
          </p:cNvPr>
          <p:cNvSpPr txBox="1"/>
          <p:nvPr/>
        </p:nvSpPr>
        <p:spPr>
          <a:xfrm>
            <a:off x="1793291" y="3825598"/>
            <a:ext cx="6094520" cy="923330"/>
          </a:xfrm>
          <a:prstGeom prst="rect">
            <a:avLst/>
          </a:prstGeom>
          <a:noFill/>
        </p:spPr>
        <p:txBody>
          <a:bodyPr wrap="square">
            <a:spAutoFit/>
          </a:bodyPr>
          <a:lstStyle/>
          <a:p>
            <a:endParaRPr lang="en-US" dirty="0"/>
          </a:p>
          <a:p>
            <a:r>
              <a:rPr lang="en-US" dirty="0"/>
              <a:t>And Richard Feynman also remarked, “I can safely say that nobody understands quantum mechanics”</a:t>
            </a:r>
          </a:p>
        </p:txBody>
      </p:sp>
    </p:spTree>
    <p:extLst>
      <p:ext uri="{BB962C8B-B14F-4D97-AF65-F5344CB8AC3E}">
        <p14:creationId xmlns:p14="http://schemas.microsoft.com/office/powerpoint/2010/main" val="378452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5" name="TextBox 4">
            <a:extLst>
              <a:ext uri="{FF2B5EF4-FFF2-40B4-BE49-F238E27FC236}">
                <a16:creationId xmlns:a16="http://schemas.microsoft.com/office/drawing/2014/main" id="{428FFC5D-51CB-0F2D-7B2E-72C1E0995838}"/>
              </a:ext>
            </a:extLst>
          </p:cNvPr>
          <p:cNvSpPr txBox="1"/>
          <p:nvPr/>
        </p:nvSpPr>
        <p:spPr>
          <a:xfrm>
            <a:off x="1802167" y="1793290"/>
            <a:ext cx="775020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All the particles with mass show wave like properties.</a:t>
            </a:r>
          </a:p>
          <a:p>
            <a:pPr marL="285750" indent="-285750">
              <a:buFont typeface="Arial" panose="020B0604020202020204" pitchFamily="34" charset="0"/>
              <a:buChar char="•"/>
            </a:pPr>
            <a:r>
              <a:rPr lang="en-US" dirty="0"/>
              <a:t>All the information regarding their position and momentum is stored in the wave function.</a:t>
            </a:r>
          </a:p>
          <a:p>
            <a:pPr marL="285750" indent="-285750">
              <a:buFont typeface="Arial" panose="020B0604020202020204" pitchFamily="34" charset="0"/>
              <a:buChar char="•"/>
            </a:pPr>
            <a:r>
              <a:rPr lang="en-US" dirty="0"/>
              <a:t>The exact position of the particle cannot be predicted we can only talk in terms of probability.</a:t>
            </a:r>
          </a:p>
          <a:p>
            <a:pPr marL="285750" indent="-285750">
              <a:buFont typeface="Arial" panose="020B0604020202020204" pitchFamily="34" charset="0"/>
              <a:buChar char="•"/>
            </a:pPr>
            <a:r>
              <a:rPr lang="en-US" dirty="0"/>
              <a:t>State of the system is the superposition of all the possible state each with having a certain probability of occurrence.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6918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C6D9CA-C895-D3DC-3073-90DAEC1761AA}"/>
              </a:ext>
            </a:extLst>
          </p:cNvPr>
          <p:cNvSpPr txBox="1"/>
          <p:nvPr/>
        </p:nvSpPr>
        <p:spPr>
          <a:xfrm>
            <a:off x="853736" y="549085"/>
            <a:ext cx="10005134" cy="461665"/>
          </a:xfrm>
          <a:prstGeom prst="rect">
            <a:avLst/>
          </a:prstGeom>
          <a:noFill/>
        </p:spPr>
        <p:txBody>
          <a:bodyPr wrap="square" rtlCol="0">
            <a:spAutoFit/>
          </a:bodyPr>
          <a:lstStyle/>
          <a:p>
            <a:r>
              <a:rPr lang="en-US" sz="2400" dirty="0">
                <a:solidFill>
                  <a:schemeClr val="accent1">
                    <a:lumMod val="50000"/>
                  </a:schemeClr>
                </a:solidFill>
                <a:cs typeface="Arial" panose="020B0604020202020204" pitchFamily="34" charset="0"/>
              </a:rPr>
              <a:t>Superposition</a:t>
            </a:r>
          </a:p>
        </p:txBody>
      </p:sp>
      <p:sp>
        <p:nvSpPr>
          <p:cNvPr id="3" name="Rectangle 2">
            <a:extLst>
              <a:ext uri="{FF2B5EF4-FFF2-40B4-BE49-F238E27FC236}">
                <a16:creationId xmlns:a16="http://schemas.microsoft.com/office/drawing/2014/main" id="{3A09CD2B-62E1-DEF3-F7AD-3AA0834BB35C}"/>
              </a:ext>
            </a:extLst>
          </p:cNvPr>
          <p:cNvSpPr/>
          <p:nvPr/>
        </p:nvSpPr>
        <p:spPr>
          <a:xfrm>
            <a:off x="230819" y="248574"/>
            <a:ext cx="11683013" cy="6365290"/>
          </a:xfrm>
          <a:prstGeom prst="rect">
            <a:avLst/>
          </a:prstGeom>
          <a:noFill/>
          <a:ln w="9525">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C00000"/>
              </a:solidFill>
            </a:endParaRPr>
          </a:p>
        </p:txBody>
      </p:sp>
      <p:sp>
        <p:nvSpPr>
          <p:cNvPr id="7" name="TextBox 6">
            <a:extLst>
              <a:ext uri="{FF2B5EF4-FFF2-40B4-BE49-F238E27FC236}">
                <a16:creationId xmlns:a16="http://schemas.microsoft.com/office/drawing/2014/main" id="{2829662B-E9FB-6257-1042-5CE64BDC4A85}"/>
              </a:ext>
            </a:extLst>
          </p:cNvPr>
          <p:cNvSpPr txBox="1"/>
          <p:nvPr/>
        </p:nvSpPr>
        <p:spPr>
          <a:xfrm>
            <a:off x="1287264" y="1248038"/>
            <a:ext cx="7546019" cy="369332"/>
          </a:xfrm>
          <a:prstGeom prst="rect">
            <a:avLst/>
          </a:prstGeom>
          <a:noFill/>
        </p:spPr>
        <p:txBody>
          <a:bodyPr wrap="square" rtlCol="0">
            <a:spAutoFit/>
          </a:bodyPr>
          <a:lstStyle/>
          <a:p>
            <a:r>
              <a:rPr lang="en-US" dirty="0"/>
              <a:t>Superposition means linear combination of all possible states.</a:t>
            </a:r>
          </a:p>
        </p:txBody>
      </p:sp>
      <p:sp>
        <p:nvSpPr>
          <p:cNvPr id="10" name="TextBox 9">
            <a:extLst>
              <a:ext uri="{FF2B5EF4-FFF2-40B4-BE49-F238E27FC236}">
                <a16:creationId xmlns:a16="http://schemas.microsoft.com/office/drawing/2014/main" id="{1DB5579F-6794-54B0-F97C-7FB8B167B5D0}"/>
              </a:ext>
            </a:extLst>
          </p:cNvPr>
          <p:cNvSpPr txBox="1"/>
          <p:nvPr/>
        </p:nvSpPr>
        <p:spPr>
          <a:xfrm>
            <a:off x="1269508" y="3429000"/>
            <a:ext cx="8487052" cy="2031325"/>
          </a:xfrm>
          <a:prstGeom prst="rect">
            <a:avLst/>
          </a:prstGeom>
          <a:noFill/>
        </p:spPr>
        <p:txBody>
          <a:bodyPr wrap="square">
            <a:spAutoFit/>
          </a:bodyPr>
          <a:lstStyle/>
          <a:p>
            <a:pPr marL="285750" indent="-285750">
              <a:buFont typeface="Arial" panose="020B0604020202020204" pitchFamily="34" charset="0"/>
              <a:buChar char="•"/>
            </a:pPr>
            <a:r>
              <a:rPr lang="en-US" dirty="0"/>
              <a:t>It is defined as “spooky action at a distance”.</a:t>
            </a:r>
          </a:p>
          <a:p>
            <a:pPr marL="285750" indent="-285750">
              <a:buFont typeface="Arial" panose="020B0604020202020204" pitchFamily="34" charset="0"/>
              <a:buChar char="•"/>
            </a:pPr>
            <a:r>
              <a:rPr lang="en-US" dirty="0"/>
              <a:t>Entangled bodies posses the property of unbreakable correlation between them.</a:t>
            </a:r>
          </a:p>
          <a:p>
            <a:pPr marL="285750" indent="-285750">
              <a:buFont typeface="Arial" panose="020B0604020202020204" pitchFamily="34" charset="0"/>
              <a:buChar char="•"/>
            </a:pPr>
            <a:r>
              <a:rPr lang="en-US" dirty="0"/>
              <a:t>The beauty of entanglement is that knowing the state of one particle automatically tells you something about its companion, even when they are far apart.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12" name="TextBox 11">
            <a:extLst>
              <a:ext uri="{FF2B5EF4-FFF2-40B4-BE49-F238E27FC236}">
                <a16:creationId xmlns:a16="http://schemas.microsoft.com/office/drawing/2014/main" id="{22CD89D7-406A-B075-689C-B92EC0362AFD}"/>
              </a:ext>
            </a:extLst>
          </p:cNvPr>
          <p:cNvSpPr txBox="1"/>
          <p:nvPr/>
        </p:nvSpPr>
        <p:spPr>
          <a:xfrm>
            <a:off x="853736" y="2563081"/>
            <a:ext cx="6094520" cy="461665"/>
          </a:xfrm>
          <a:prstGeom prst="rect">
            <a:avLst/>
          </a:prstGeom>
          <a:noFill/>
        </p:spPr>
        <p:txBody>
          <a:bodyPr wrap="square">
            <a:spAutoFit/>
          </a:bodyPr>
          <a:lstStyle/>
          <a:p>
            <a:r>
              <a:rPr lang="en-US" sz="2400" dirty="0">
                <a:solidFill>
                  <a:schemeClr val="accent1">
                    <a:lumMod val="50000"/>
                  </a:schemeClr>
                </a:solidFill>
                <a:cs typeface="Arial" panose="020B0604020202020204" pitchFamily="34" charset="0"/>
              </a:rPr>
              <a:t>Entanglement</a:t>
            </a:r>
          </a:p>
        </p:txBody>
      </p:sp>
    </p:spTree>
    <p:extLst>
      <p:ext uri="{BB962C8B-B14F-4D97-AF65-F5344CB8AC3E}">
        <p14:creationId xmlns:p14="http://schemas.microsoft.com/office/powerpoint/2010/main" val="3195403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1248</Words>
  <Application>Microsoft Office PowerPoint</Application>
  <PresentationFormat>Widescreen</PresentationFormat>
  <Paragraphs>128</Paragraphs>
  <Slides>29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SimHei</vt:lpstr>
      <vt:lpstr>Arial</vt:lpstr>
      <vt:lpstr>Arial Black</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Deeksha Singh</dc:creator>
  <cp:lastModifiedBy>Deeksha Singh</cp:lastModifiedBy>
  <cp:revision>50</cp:revision>
  <dcterms:created xsi:type="dcterms:W3CDTF">2023-08-21T03:07:29Z</dcterms:created>
  <dcterms:modified xsi:type="dcterms:W3CDTF">2023-08-26T06:15:35Z</dcterms:modified>
</cp:coreProperties>
</file>